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xls" ContentType="application/vnd.ms-excel"/>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8" r:id="rId1"/>
  </p:sldMasterIdLst>
  <p:notesMasterIdLst>
    <p:notesMasterId r:id="rId14"/>
  </p:notesMasterIdLst>
  <p:handoutMasterIdLst>
    <p:handoutMasterId r:id="rId15"/>
  </p:handoutMasterIdLst>
  <p:sldIdLst>
    <p:sldId id="256" r:id="rId2"/>
    <p:sldId id="278" r:id="rId3"/>
    <p:sldId id="286" r:id="rId4"/>
    <p:sldId id="282" r:id="rId5"/>
    <p:sldId id="271" r:id="rId6"/>
    <p:sldId id="275" r:id="rId7"/>
    <p:sldId id="274" r:id="rId8"/>
    <p:sldId id="283" r:id="rId9"/>
    <p:sldId id="284" r:id="rId10"/>
    <p:sldId id="281" r:id="rId11"/>
    <p:sldId id="280" r:id="rId12"/>
    <p:sldId id="260" r:id="rId13"/>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showPr>
  <p:clrMru>
    <a:srgbClr val="66FF66"/>
    <a:srgbClr val="C0C0C4"/>
    <a:srgbClr val="678DC5"/>
    <a:srgbClr val="3E67A4"/>
    <a:srgbClr val="3E8DC5"/>
    <a:srgbClr val="5F5F65"/>
    <a:srgbClr val="7E7E86"/>
    <a:srgbClr val="FFFF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512" autoAdjust="0"/>
    <p:restoredTop sz="97861" autoAdjust="0"/>
  </p:normalViewPr>
  <p:slideViewPr>
    <p:cSldViewPr>
      <p:cViewPr varScale="1">
        <p:scale>
          <a:sx n="107" d="100"/>
          <a:sy n="107" d="100"/>
        </p:scale>
        <p:origin x="-1650" y="-90"/>
      </p:cViewPr>
      <p:guideLst>
        <p:guide orient="horz" pos="2160"/>
        <p:guide pos="2880"/>
      </p:guideLst>
    </p:cSldViewPr>
  </p:slideViewPr>
  <p:notesTextViewPr>
    <p:cViewPr>
      <p:scale>
        <a:sx n="75" d="100"/>
        <a:sy n="75" d="100"/>
      </p:scale>
      <p:origin x="0" y="0"/>
    </p:cViewPr>
  </p:notesTextViewPr>
  <p:sorterViewPr>
    <p:cViewPr>
      <p:scale>
        <a:sx n="100" d="100"/>
        <a:sy n="100" d="100"/>
      </p:scale>
      <p:origin x="0" y="0"/>
    </p:cViewPr>
  </p:sorterViewPr>
  <p:notesViewPr>
    <p:cSldViewPr>
      <p:cViewPr varScale="1">
        <p:scale>
          <a:sx n="71" d="100"/>
          <a:sy n="71" d="100"/>
        </p:scale>
        <p:origin x="-2154" y="-114"/>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83" name="Rectangle 11"/>
          <p:cNvSpPr>
            <a:spLocks noChangeArrowheads="1"/>
          </p:cNvSpPr>
          <p:nvPr/>
        </p:nvSpPr>
        <p:spPr bwMode="auto">
          <a:xfrm>
            <a:off x="6249988" y="8609013"/>
            <a:ext cx="449262" cy="212725"/>
          </a:xfrm>
          <a:prstGeom prst="rect">
            <a:avLst/>
          </a:prstGeom>
          <a:noFill/>
          <a:ln w="9525">
            <a:noFill/>
            <a:miter lim="800000"/>
            <a:headEnd/>
            <a:tailEnd/>
          </a:ln>
          <a:effectLst/>
        </p:spPr>
        <p:txBody>
          <a:bodyPr wrap="none" anchor="ctr"/>
          <a:lstStyle/>
          <a:p>
            <a:pPr algn="ctr" eaLnBrk="0" hangingPunct="0">
              <a:lnSpc>
                <a:spcPct val="90000"/>
              </a:lnSpc>
              <a:defRPr/>
            </a:pPr>
            <a:endParaRPr lang="en-US"/>
          </a:p>
        </p:txBody>
      </p:sp>
      <p:sp>
        <p:nvSpPr>
          <p:cNvPr id="3084" name="Rectangle 12"/>
          <p:cNvSpPr>
            <a:spLocks noChangeArrowheads="1"/>
          </p:cNvSpPr>
          <p:nvPr/>
        </p:nvSpPr>
        <p:spPr bwMode="auto">
          <a:xfrm>
            <a:off x="57150" y="8785225"/>
            <a:ext cx="2619375" cy="347663"/>
          </a:xfrm>
          <a:prstGeom prst="rect">
            <a:avLst/>
          </a:prstGeom>
          <a:noFill/>
          <a:ln w="9525">
            <a:noFill/>
            <a:miter lim="800000"/>
            <a:headEnd/>
            <a:tailEnd/>
          </a:ln>
          <a:effectLst/>
        </p:spPr>
        <p:txBody>
          <a:bodyPr lIns="95667" tIns="50185" rIns="95667" bIns="50185">
            <a:spAutoFit/>
          </a:bodyPr>
          <a:lstStyle/>
          <a:p>
            <a:pPr defTabSz="611188" eaLnBrk="0" hangingPunct="0">
              <a:tabLst>
                <a:tab pos="2387600" algn="l"/>
                <a:tab pos="4830763" algn="l"/>
              </a:tabLst>
              <a:defRPr/>
            </a:pPr>
            <a:r>
              <a:rPr lang="en-US" sz="800" dirty="0"/>
              <a:t>© 2009, Cisco Systems, Inc. All rights reserved.</a:t>
            </a:r>
          </a:p>
          <a:p>
            <a:pPr defTabSz="611188" eaLnBrk="0" hangingPunct="0">
              <a:tabLst>
                <a:tab pos="2387600" algn="l"/>
                <a:tab pos="4830763" algn="l"/>
              </a:tabLst>
              <a:defRPr/>
            </a:pPr>
            <a:r>
              <a:rPr lang="en-US" sz="800" dirty="0"/>
              <a:t>UC Client Sizing Overview.scr</a:t>
            </a:r>
          </a:p>
        </p:txBody>
      </p:sp>
      <p:sp>
        <p:nvSpPr>
          <p:cNvPr id="3085" name="Line 13"/>
          <p:cNvSpPr>
            <a:spLocks noChangeShapeType="1"/>
          </p:cNvSpPr>
          <p:nvPr/>
        </p:nvSpPr>
        <p:spPr bwMode="auto">
          <a:xfrm>
            <a:off x="152400" y="8799513"/>
            <a:ext cx="6653213" cy="0"/>
          </a:xfrm>
          <a:prstGeom prst="line">
            <a:avLst/>
          </a:prstGeom>
          <a:noFill/>
          <a:ln w="12700">
            <a:solidFill>
              <a:schemeClr val="tx1"/>
            </a:solidFill>
            <a:round/>
            <a:headEnd type="none" w="sm" len="sm"/>
            <a:tailEnd type="none" w="sm" len="sm"/>
          </a:ln>
          <a:effectLst/>
        </p:spPr>
        <p:txBody>
          <a:bodyPr wrap="none" anchor="ctr"/>
          <a:lstStyle/>
          <a:p>
            <a:pPr algn="ctr" eaLnBrk="0" hangingPunct="0">
              <a:lnSpc>
                <a:spcPct val="90000"/>
              </a:lnSpc>
              <a:defRPr/>
            </a:pPr>
            <a:endParaRPr lang="en-US"/>
          </a:p>
        </p:txBody>
      </p:sp>
      <p:sp>
        <p:nvSpPr>
          <p:cNvPr id="3086" name="Rectangle 14"/>
          <p:cNvSpPr>
            <a:spLocks noChangeArrowheads="1"/>
          </p:cNvSpPr>
          <p:nvPr/>
        </p:nvSpPr>
        <p:spPr bwMode="auto">
          <a:xfrm>
            <a:off x="5929313" y="8680450"/>
            <a:ext cx="812800" cy="287338"/>
          </a:xfrm>
          <a:prstGeom prst="rect">
            <a:avLst/>
          </a:prstGeom>
          <a:noFill/>
          <a:ln w="9525">
            <a:noFill/>
            <a:miter lim="800000"/>
            <a:headEnd/>
            <a:tailEnd/>
          </a:ln>
          <a:effectLst/>
        </p:spPr>
        <p:txBody>
          <a:bodyPr lIns="18819" tIns="0" rIns="18819" bIns="0" anchor="b"/>
          <a:lstStyle/>
          <a:p>
            <a:pPr algn="r" defTabSz="903288" eaLnBrk="0" hangingPunct="0">
              <a:defRPr/>
            </a:pPr>
            <a:fld id="{4470FEE9-3903-4B4B-BB26-733C80FB2BB0}" type="slidenum">
              <a:rPr lang="en-US" sz="800"/>
              <a:pPr algn="r" defTabSz="903288" eaLnBrk="0" hangingPunct="0">
                <a:defRPr/>
              </a:pPr>
              <a:t>‹#›</a:t>
            </a:fld>
            <a:endParaRPr lang="en-US" sz="80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3304" name="Rectangle 8"/>
          <p:cNvSpPr>
            <a:spLocks noChangeArrowheads="1"/>
          </p:cNvSpPr>
          <p:nvPr/>
        </p:nvSpPr>
        <p:spPr bwMode="auto">
          <a:xfrm>
            <a:off x="6249988" y="8609013"/>
            <a:ext cx="449262" cy="212725"/>
          </a:xfrm>
          <a:prstGeom prst="rect">
            <a:avLst/>
          </a:prstGeom>
          <a:noFill/>
          <a:ln w="9525">
            <a:noFill/>
            <a:miter lim="800000"/>
            <a:headEnd/>
            <a:tailEnd/>
          </a:ln>
          <a:effectLst/>
        </p:spPr>
        <p:txBody>
          <a:bodyPr wrap="none" anchor="ctr"/>
          <a:lstStyle/>
          <a:p>
            <a:pPr algn="ctr" eaLnBrk="0" hangingPunct="0">
              <a:lnSpc>
                <a:spcPct val="90000"/>
              </a:lnSpc>
              <a:defRPr/>
            </a:pPr>
            <a:endParaRPr lang="en-US"/>
          </a:p>
        </p:txBody>
      </p:sp>
      <p:sp>
        <p:nvSpPr>
          <p:cNvPr id="183305" name="Rectangle 9"/>
          <p:cNvSpPr>
            <a:spLocks noChangeArrowheads="1"/>
          </p:cNvSpPr>
          <p:nvPr/>
        </p:nvSpPr>
        <p:spPr bwMode="auto">
          <a:xfrm>
            <a:off x="57150" y="8785225"/>
            <a:ext cx="2619375" cy="347663"/>
          </a:xfrm>
          <a:prstGeom prst="rect">
            <a:avLst/>
          </a:prstGeom>
          <a:noFill/>
          <a:ln w="9525">
            <a:noFill/>
            <a:miter lim="800000"/>
            <a:headEnd/>
            <a:tailEnd/>
          </a:ln>
          <a:effectLst/>
        </p:spPr>
        <p:txBody>
          <a:bodyPr lIns="95667" tIns="50185" rIns="95667" bIns="50185">
            <a:spAutoFit/>
          </a:bodyPr>
          <a:lstStyle/>
          <a:p>
            <a:pPr defTabSz="611188" eaLnBrk="0" hangingPunct="0">
              <a:tabLst>
                <a:tab pos="2387600" algn="l"/>
                <a:tab pos="4830763" algn="l"/>
              </a:tabLst>
              <a:defRPr/>
            </a:pPr>
            <a:r>
              <a:rPr lang="en-US" sz="800" dirty="0"/>
              <a:t>© 2009 Cisco Systems, Inc. All rights reserved.</a:t>
            </a:r>
          </a:p>
          <a:p>
            <a:pPr defTabSz="611188" eaLnBrk="0" hangingPunct="0">
              <a:tabLst>
                <a:tab pos="2387600" algn="l"/>
                <a:tab pos="4830763" algn="l"/>
              </a:tabLst>
              <a:defRPr/>
            </a:pPr>
            <a:r>
              <a:rPr lang="en-US" sz="800" dirty="0"/>
              <a:t>UC Client Sizing Overview.scr</a:t>
            </a:r>
          </a:p>
        </p:txBody>
      </p:sp>
      <p:sp>
        <p:nvSpPr>
          <p:cNvPr id="183306" name="Line 10"/>
          <p:cNvSpPr>
            <a:spLocks noChangeShapeType="1"/>
          </p:cNvSpPr>
          <p:nvPr/>
        </p:nvSpPr>
        <p:spPr bwMode="auto">
          <a:xfrm>
            <a:off x="152400" y="8799513"/>
            <a:ext cx="6653213" cy="0"/>
          </a:xfrm>
          <a:prstGeom prst="line">
            <a:avLst/>
          </a:prstGeom>
          <a:noFill/>
          <a:ln w="12700">
            <a:solidFill>
              <a:schemeClr val="tx1"/>
            </a:solidFill>
            <a:round/>
            <a:headEnd type="none" w="sm" len="sm"/>
            <a:tailEnd type="none" w="sm" len="sm"/>
          </a:ln>
          <a:effectLst/>
        </p:spPr>
        <p:txBody>
          <a:bodyPr wrap="none" anchor="ctr"/>
          <a:lstStyle/>
          <a:p>
            <a:pPr algn="ctr" eaLnBrk="0" hangingPunct="0">
              <a:lnSpc>
                <a:spcPct val="90000"/>
              </a:lnSpc>
              <a:defRPr/>
            </a:pPr>
            <a:endParaRPr lang="en-US"/>
          </a:p>
        </p:txBody>
      </p:sp>
      <p:sp>
        <p:nvSpPr>
          <p:cNvPr id="183307" name="Rectangle 11"/>
          <p:cNvSpPr>
            <a:spLocks noGrp="1" noChangeArrowheads="1"/>
          </p:cNvSpPr>
          <p:nvPr>
            <p:ph type="sldNum" sz="quarter" idx="5"/>
          </p:nvPr>
        </p:nvSpPr>
        <p:spPr bwMode="auto">
          <a:xfrm>
            <a:off x="5929313" y="8680450"/>
            <a:ext cx="812800" cy="287338"/>
          </a:xfrm>
          <a:prstGeom prst="rect">
            <a:avLst/>
          </a:prstGeom>
          <a:noFill/>
          <a:ln w="9525">
            <a:noFill/>
            <a:miter lim="800000"/>
            <a:headEnd/>
            <a:tailEnd/>
          </a:ln>
          <a:effectLst/>
        </p:spPr>
        <p:txBody>
          <a:bodyPr vert="horz" wrap="square" lIns="18819" tIns="0" rIns="18819" bIns="0" numCol="1" anchor="b" anchorCtr="0" compatLnSpc="1">
            <a:prstTxWarp prst="textNoShape">
              <a:avLst/>
            </a:prstTxWarp>
          </a:bodyPr>
          <a:lstStyle>
            <a:lvl1pPr algn="r" defTabSz="903288" eaLnBrk="0" hangingPunct="0">
              <a:lnSpc>
                <a:spcPct val="100000"/>
              </a:lnSpc>
              <a:defRPr sz="800">
                <a:latin typeface="Arial" charset="0"/>
              </a:defRPr>
            </a:lvl1pPr>
          </a:lstStyle>
          <a:p>
            <a:pPr>
              <a:defRPr/>
            </a:pPr>
            <a:fld id="{97BE3646-02C3-413B-B203-6B147C8DC056}" type="slidenum">
              <a:rPr lang="en-US"/>
              <a:pPr>
                <a:defRPr/>
              </a:pPr>
              <a:t>‹#›</a:t>
            </a:fld>
            <a:endParaRPr lang="en-US"/>
          </a:p>
        </p:txBody>
      </p:sp>
      <p:sp>
        <p:nvSpPr>
          <p:cNvPr id="15366" name="Rectangle 12"/>
          <p:cNvSpPr>
            <a:spLocks noGrp="1" noRot="1" noChangeAspect="1" noChangeArrowheads="1" noTextEdit="1"/>
          </p:cNvSpPr>
          <p:nvPr>
            <p:ph type="sldImg" idx="2"/>
          </p:nvPr>
        </p:nvSpPr>
        <p:spPr bwMode="auto">
          <a:xfrm>
            <a:off x="873125" y="244475"/>
            <a:ext cx="5321300" cy="3990975"/>
          </a:xfrm>
          <a:prstGeom prst="rect">
            <a:avLst/>
          </a:prstGeom>
          <a:noFill/>
          <a:ln w="12700">
            <a:solidFill>
              <a:schemeClr val="tx1"/>
            </a:solidFill>
            <a:miter lim="800000"/>
            <a:headEnd/>
            <a:tailEnd/>
          </a:ln>
        </p:spPr>
      </p:sp>
      <p:sp>
        <p:nvSpPr>
          <p:cNvPr id="183309" name="Rectangle 13"/>
          <p:cNvSpPr>
            <a:spLocks noGrp="1" noChangeArrowheads="1"/>
          </p:cNvSpPr>
          <p:nvPr>
            <p:ph type="body" sz="quarter" idx="3"/>
          </p:nvPr>
        </p:nvSpPr>
        <p:spPr bwMode="auto">
          <a:xfrm>
            <a:off x="768350" y="4378325"/>
            <a:ext cx="5468938" cy="4252913"/>
          </a:xfrm>
          <a:prstGeom prst="rect">
            <a:avLst/>
          </a:prstGeom>
          <a:noFill/>
          <a:ln w="9525">
            <a:noFill/>
            <a:miter lim="800000"/>
            <a:headEnd/>
            <a:tailEnd/>
          </a:ln>
          <a:effectLst/>
        </p:spPr>
        <p:txBody>
          <a:bodyPr vert="horz" wrap="square" lIns="95667" tIns="50185" rIns="95667" bIns="50185" numCol="1" anchor="t" anchorCtr="0" compatLnSpc="1">
            <a:prstTxWarp prst="textNoShape">
              <a:avLst/>
            </a:prstTxWarp>
          </a:bodyPr>
          <a:lstStyle/>
          <a:p>
            <a:pPr lvl="0"/>
            <a:r>
              <a:rPr lang="en-US" noProof="0" smtClean="0"/>
              <a:t>Body Text</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cSld>
  <p:clrMap bg1="lt1" tx1="dk1" bg2="lt2" tx2="dk2" accent1="accent1" accent2="accent2" accent3="accent3" accent4="accent4" accent5="accent5" accent6="accent6" hlink="hlink" folHlink="folHlink"/>
  <p:notesStyle>
    <a:lvl1pPr marL="112713" indent="-112713" algn="l" defTabSz="1020763" rtl="0" eaLnBrk="0" fontAlgn="base" hangingPunct="0">
      <a:lnSpc>
        <a:spcPct val="90000"/>
      </a:lnSpc>
      <a:spcBef>
        <a:spcPct val="50000"/>
      </a:spcBef>
      <a:spcAft>
        <a:spcPct val="0"/>
      </a:spcAft>
      <a:buSzPct val="100000"/>
      <a:buChar char="•"/>
      <a:defRPr sz="1200" kern="1200">
        <a:solidFill>
          <a:schemeClr val="tx1"/>
        </a:solidFill>
        <a:latin typeface="Arial" charset="0"/>
        <a:ea typeface="+mn-ea"/>
        <a:cs typeface="+mn-cs"/>
      </a:defRPr>
    </a:lvl1pPr>
    <a:lvl2pPr marL="482600" indent="-120650" algn="l" defTabSz="1020763" rtl="0" eaLnBrk="0" fontAlgn="base" hangingPunct="0">
      <a:lnSpc>
        <a:spcPct val="90000"/>
      </a:lnSpc>
      <a:spcBef>
        <a:spcPct val="35000"/>
      </a:spcBef>
      <a:spcAft>
        <a:spcPct val="0"/>
      </a:spcAft>
      <a:buSzPct val="100000"/>
      <a:buChar char="•"/>
      <a:defRPr sz="1200" kern="1200">
        <a:solidFill>
          <a:schemeClr val="tx1"/>
        </a:solidFill>
        <a:latin typeface="Arial" charset="0"/>
        <a:ea typeface="+mn-ea"/>
        <a:cs typeface="+mn-cs"/>
      </a:defRPr>
    </a:lvl2pPr>
    <a:lvl3pPr marL="966788" algn="l" defTabSz="1020763" rtl="0" eaLnBrk="0" fontAlgn="base" hangingPunct="0">
      <a:lnSpc>
        <a:spcPct val="90000"/>
      </a:lnSpc>
      <a:spcBef>
        <a:spcPct val="35000"/>
      </a:spcBef>
      <a:spcAft>
        <a:spcPct val="0"/>
      </a:spcAft>
      <a:buSzPct val="100000"/>
      <a:buChar char="•"/>
      <a:defRPr sz="1200" kern="1200">
        <a:solidFill>
          <a:schemeClr val="tx1"/>
        </a:solidFill>
        <a:latin typeface="Arial" charset="0"/>
        <a:ea typeface="+mn-ea"/>
        <a:cs typeface="+mn-cs"/>
      </a:defRPr>
    </a:lvl3pPr>
    <a:lvl4pPr marL="1449388" algn="l" defTabSz="1020763" rtl="0" eaLnBrk="0" fontAlgn="base" hangingPunct="0">
      <a:lnSpc>
        <a:spcPct val="90000"/>
      </a:lnSpc>
      <a:spcBef>
        <a:spcPct val="35000"/>
      </a:spcBef>
      <a:spcAft>
        <a:spcPct val="0"/>
      </a:spcAft>
      <a:buSzPct val="100000"/>
      <a:buChar char="•"/>
      <a:defRPr sz="1200" kern="1200">
        <a:solidFill>
          <a:schemeClr val="tx1"/>
        </a:solidFill>
        <a:latin typeface="Arial" charset="0"/>
        <a:ea typeface="+mn-ea"/>
        <a:cs typeface="+mn-cs"/>
      </a:defRPr>
    </a:lvl4pPr>
    <a:lvl5pPr marL="1931988" algn="l" defTabSz="1020763" rtl="0" eaLnBrk="0" fontAlgn="base" hangingPunct="0">
      <a:lnSpc>
        <a:spcPct val="90000"/>
      </a:lnSpc>
      <a:spcBef>
        <a:spcPct val="35000"/>
      </a:spcBef>
      <a:spcAft>
        <a:spcPct val="0"/>
      </a:spcAft>
      <a:buSzPct val="100000"/>
      <a:buChar char="•"/>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92500" lnSpcReduction="10000"/>
          </a:bodyPr>
          <a:lstStyle/>
          <a:p>
            <a:pPr>
              <a:defRPr/>
            </a:pPr>
            <a:r>
              <a:rPr lang="en-US" dirty="0" smtClean="0"/>
              <a:t>We are pleased to announce some minor performance increases in Cisco Unified Communications Manager.  </a:t>
            </a:r>
          </a:p>
          <a:p>
            <a:pPr>
              <a:defRPr/>
            </a:pPr>
            <a:endParaRPr lang="en-US" dirty="0" smtClean="0"/>
          </a:p>
          <a:p>
            <a:pPr>
              <a:defRPr/>
            </a:pPr>
            <a:r>
              <a:rPr lang="en-US" dirty="0" smtClean="0"/>
              <a:t>Cisco Unified Communications Manager has increased the number of users per cluster that are supported from 7500 to 10,000 per server pair.  This means that for a standard cluster Cisco Unified Communications Manager cannot support up to 40,000 users and for a </a:t>
            </a:r>
            <a:r>
              <a:rPr lang="en-US" dirty="0" err="1" smtClean="0"/>
              <a:t>megaclsuter</a:t>
            </a:r>
            <a:r>
              <a:rPr lang="en-US" dirty="0" smtClean="0"/>
              <a:t> Cisco Unified Communications Manager can support up to 80,000 users.  </a:t>
            </a:r>
          </a:p>
          <a:p>
            <a:pPr>
              <a:defRPr/>
            </a:pPr>
            <a:endParaRPr lang="en-US" dirty="0" smtClean="0"/>
          </a:p>
          <a:p>
            <a:pPr>
              <a:defRPr/>
            </a:pPr>
            <a:r>
              <a:rPr lang="en-US" dirty="0" smtClean="0"/>
              <a:t>Cisco Unified Communications Manager now supports 100% CTI coverage.  This means that for a user with 5 lines and 5 applications, 100% of the users supported in the cluster can be CTI enabled.  This will enable you to scale your cluster to up to 10,000 CTI users per server pair, 40,000 CTI users per cluster and 80,000 users per megacluster.  </a:t>
            </a:r>
          </a:p>
          <a:p>
            <a:pPr>
              <a:defRPr/>
            </a:pPr>
            <a:endParaRPr lang="en-US" dirty="0" smtClean="0"/>
          </a:p>
          <a:p>
            <a:pPr marL="121325" indent="-121325">
              <a:buFontTx/>
              <a:buNone/>
              <a:defRPr/>
            </a:pPr>
            <a:r>
              <a:rPr lang="en-US" dirty="0" smtClean="0">
                <a:solidFill>
                  <a:srgbClr val="FFFFFF"/>
                </a:solidFill>
                <a:cs typeface="Arial" charset="0"/>
              </a:rPr>
              <a:t>Keep in mind that your cluster performance will depend on a number of factors.  Please use the Cisco Unified Communications Sizing Tool (</a:t>
            </a:r>
            <a:r>
              <a:rPr lang="en-US" dirty="0" err="1" smtClean="0">
                <a:solidFill>
                  <a:srgbClr val="FFFFFF"/>
                </a:solidFill>
                <a:cs typeface="Arial" charset="0"/>
              </a:rPr>
              <a:t>CUCST</a:t>
            </a:r>
            <a:r>
              <a:rPr lang="en-US" dirty="0" smtClean="0">
                <a:solidFill>
                  <a:srgbClr val="FFFFFF"/>
                </a:solidFill>
                <a:cs typeface="Arial" charset="0"/>
              </a:rPr>
              <a:t>) for number of endpoints/users your cluster can support.  High BHCA, shared line counts or heavy extension mobility may limit the number of users that can be supported on a single cluster.  </a:t>
            </a:r>
          </a:p>
          <a:p>
            <a:pPr marL="121325" indent="-121325">
              <a:buFontTx/>
              <a:buNone/>
              <a:defRPr/>
            </a:pPr>
            <a:endParaRPr lang="en-US" dirty="0" smtClean="0">
              <a:solidFill>
                <a:srgbClr val="FFFFFF"/>
              </a:solidFill>
              <a:cs typeface="Arial" charset="0"/>
            </a:endParaRPr>
          </a:p>
          <a:p>
            <a:pPr marL="121325" indent="-121325">
              <a:buFontTx/>
              <a:buNone/>
              <a:defRPr/>
            </a:pPr>
            <a:r>
              <a:rPr lang="en-US" dirty="0" smtClean="0">
                <a:solidFill>
                  <a:srgbClr val="FFFFFF"/>
                </a:solidFill>
                <a:cs typeface="Arial" charset="0"/>
              </a:rPr>
              <a:t>All megacluster deployments must go through a formal review cycle which can be </a:t>
            </a:r>
            <a:r>
              <a:rPr lang="en-US" dirty="0" err="1" smtClean="0">
                <a:solidFill>
                  <a:srgbClr val="FFFFFF"/>
                </a:solidFill>
                <a:cs typeface="Arial" charset="0"/>
              </a:rPr>
              <a:t>inititated</a:t>
            </a:r>
            <a:r>
              <a:rPr lang="en-US" dirty="0" smtClean="0">
                <a:solidFill>
                  <a:srgbClr val="FFFFFF"/>
                </a:solidFill>
                <a:cs typeface="Arial" charset="0"/>
              </a:rPr>
              <a:t> form the Cisco internal link:  http://zed.cisco.com/confluence/display/CCM/Megacluster#Megacluster-Howtoapply</a:t>
            </a:r>
            <a:endParaRPr lang="en-US" dirty="0"/>
          </a:p>
        </p:txBody>
      </p:sp>
      <p:sp>
        <p:nvSpPr>
          <p:cNvPr id="16388" name="Slide Number Placeholder 3"/>
          <p:cNvSpPr>
            <a:spLocks noGrp="1"/>
          </p:cNvSpPr>
          <p:nvPr>
            <p:ph type="sldNum" sz="quarter" idx="5"/>
          </p:nvPr>
        </p:nvSpPr>
        <p:spPr>
          <a:noFill/>
        </p:spPr>
        <p:txBody>
          <a:bodyPr/>
          <a:lstStyle/>
          <a:p>
            <a:fld id="{9619C33B-3033-4E5B-881A-59665E10F621}" type="slidenum">
              <a:rPr lang="en-US" smtClean="0">
                <a:solidFill>
                  <a:srgbClr val="000000"/>
                </a:solidFill>
              </a:rPr>
              <a:pPr/>
              <a:t>3</a:t>
            </a:fld>
            <a:endParaRPr lang="en-US"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75"/>
          <p:cNvSpPr>
            <a:spLocks noChangeArrowheads="1"/>
          </p:cNvSpPr>
          <p:nvPr/>
        </p:nvSpPr>
        <p:spPr bwMode="auto">
          <a:xfrm rot="16200000">
            <a:off x="3200400" y="-1600200"/>
            <a:ext cx="2743200" cy="9144000"/>
          </a:xfrm>
          <a:prstGeom prst="rect">
            <a:avLst/>
          </a:prstGeom>
          <a:solidFill>
            <a:srgbClr val="015F85"/>
          </a:solidFill>
          <a:ln w="9525" algn="ctr">
            <a:noFill/>
            <a:miter lim="800000"/>
            <a:headEnd/>
            <a:tailEnd/>
          </a:ln>
          <a:effectLst/>
        </p:spPr>
        <p:txBody>
          <a:bodyPr wrap="none" lIns="73025" tIns="36512" rIns="73025" bIns="36512" anchor="ctr"/>
          <a:lstStyle/>
          <a:p>
            <a:pPr algn="ctr" eaLnBrk="0" hangingPunct="0">
              <a:lnSpc>
                <a:spcPct val="90000"/>
              </a:lnSpc>
              <a:defRPr/>
            </a:pPr>
            <a:endParaRPr lang="en-US"/>
          </a:p>
        </p:txBody>
      </p:sp>
      <p:sp>
        <p:nvSpPr>
          <p:cNvPr id="5" name="Rectangle 278"/>
          <p:cNvSpPr>
            <a:spLocks noChangeArrowheads="1"/>
          </p:cNvSpPr>
          <p:nvPr/>
        </p:nvSpPr>
        <p:spPr bwMode="auto">
          <a:xfrm>
            <a:off x="1150938" y="6670675"/>
            <a:ext cx="2041525" cy="190500"/>
          </a:xfrm>
          <a:prstGeom prst="rect">
            <a:avLst/>
          </a:prstGeom>
          <a:noFill/>
          <a:ln w="9525">
            <a:noFill/>
            <a:miter lim="800000"/>
            <a:headEnd/>
            <a:tailEnd/>
          </a:ln>
          <a:effectLst/>
        </p:spPr>
        <p:txBody>
          <a:bodyPr wrap="none" lIns="82124" tIns="41061" rIns="82124" bIns="41061" anchor="b" anchorCtr="1">
            <a:spAutoFit/>
          </a:bodyPr>
          <a:lstStyle/>
          <a:p>
            <a:pPr defTabSz="814388" eaLnBrk="0" hangingPunct="0">
              <a:defRPr/>
            </a:pPr>
            <a:r>
              <a:rPr lang="en-US" sz="700" dirty="0">
                <a:solidFill>
                  <a:srgbClr val="D3D3D3"/>
                </a:solidFill>
              </a:rPr>
              <a:t>© 2010 Cisco Systems, Inc. All rights reserved.</a:t>
            </a:r>
          </a:p>
        </p:txBody>
      </p:sp>
      <p:sp>
        <p:nvSpPr>
          <p:cNvPr id="6" name="Rectangle 281"/>
          <p:cNvSpPr>
            <a:spLocks noChangeArrowheads="1"/>
          </p:cNvSpPr>
          <p:nvPr/>
        </p:nvSpPr>
        <p:spPr bwMode="auto">
          <a:xfrm>
            <a:off x="8596313" y="6626225"/>
            <a:ext cx="320675" cy="234950"/>
          </a:xfrm>
          <a:prstGeom prst="rect">
            <a:avLst/>
          </a:prstGeom>
          <a:noFill/>
          <a:ln w="9525" algn="ctr">
            <a:noFill/>
            <a:miter lim="800000"/>
            <a:headEnd/>
            <a:tailEnd/>
          </a:ln>
          <a:effectLst/>
        </p:spPr>
        <p:txBody>
          <a:bodyPr wrap="none" lIns="82124" tIns="41061" rIns="82124" bIns="41061" anchor="b">
            <a:spAutoFit/>
          </a:bodyPr>
          <a:lstStyle/>
          <a:p>
            <a:pPr algn="r" defTabSz="814388" eaLnBrk="0" hangingPunct="0">
              <a:defRPr/>
            </a:pPr>
            <a:fld id="{8E411216-7237-4D79-B0C1-15FE904C88F4}" type="slidenum">
              <a:rPr lang="en-US" sz="1000">
                <a:solidFill>
                  <a:srgbClr val="D3D3D3"/>
                </a:solidFill>
              </a:rPr>
              <a:pPr algn="r" defTabSz="814388" eaLnBrk="0" hangingPunct="0">
                <a:defRPr/>
              </a:pPr>
              <a:t>‹#›</a:t>
            </a:fld>
            <a:endParaRPr lang="en-US" sz="1000">
              <a:solidFill>
                <a:srgbClr val="D3D3D3"/>
              </a:solidFill>
            </a:endParaRPr>
          </a:p>
        </p:txBody>
      </p:sp>
      <p:grpSp>
        <p:nvGrpSpPr>
          <p:cNvPr id="7" name="Group 283"/>
          <p:cNvGrpSpPr>
            <a:grpSpLocks/>
          </p:cNvGrpSpPr>
          <p:nvPr/>
        </p:nvGrpSpPr>
        <p:grpSpPr bwMode="auto">
          <a:xfrm>
            <a:off x="609600" y="525463"/>
            <a:ext cx="1447800" cy="769937"/>
            <a:chOff x="3272" y="1316"/>
            <a:chExt cx="1889" cy="1002"/>
          </a:xfrm>
        </p:grpSpPr>
        <p:sp>
          <p:nvSpPr>
            <p:cNvPr id="8" name="AutoShape 284"/>
            <p:cNvSpPr>
              <a:spLocks noChangeAspect="1" noChangeArrowheads="1" noTextEdit="1"/>
            </p:cNvSpPr>
            <p:nvPr/>
          </p:nvSpPr>
          <p:spPr bwMode="auto">
            <a:xfrm>
              <a:off x="3272" y="1316"/>
              <a:ext cx="1889" cy="1002"/>
            </a:xfrm>
            <a:prstGeom prst="rect">
              <a:avLst/>
            </a:prstGeom>
            <a:noFill/>
            <a:ln w="9525">
              <a:noFill/>
              <a:miter lim="800000"/>
              <a:headEnd/>
              <a:tailEnd/>
            </a:ln>
          </p:spPr>
          <p:txBody>
            <a:bodyPr/>
            <a:lstStyle/>
            <a:p>
              <a:pPr algn="ctr" eaLnBrk="0" hangingPunct="0">
                <a:lnSpc>
                  <a:spcPct val="90000"/>
                </a:lnSpc>
                <a:defRPr/>
              </a:pPr>
              <a:endParaRPr lang="en-US"/>
            </a:p>
          </p:txBody>
        </p:sp>
        <p:sp>
          <p:nvSpPr>
            <p:cNvPr id="9" name="Rectangle 285"/>
            <p:cNvSpPr>
              <a:spLocks noChangeArrowheads="1"/>
            </p:cNvSpPr>
            <p:nvPr/>
          </p:nvSpPr>
          <p:spPr bwMode="auto">
            <a:xfrm>
              <a:off x="3802" y="1979"/>
              <a:ext cx="87" cy="326"/>
            </a:xfrm>
            <a:prstGeom prst="rect">
              <a:avLst/>
            </a:prstGeom>
            <a:solidFill>
              <a:srgbClr val="B21A1A"/>
            </a:solidFill>
            <a:ln w="9525">
              <a:noFill/>
              <a:miter lim="800000"/>
              <a:headEnd/>
              <a:tailEnd/>
            </a:ln>
          </p:spPr>
          <p:txBody>
            <a:bodyPr/>
            <a:lstStyle/>
            <a:p>
              <a:pPr algn="ctr" eaLnBrk="0" hangingPunct="0">
                <a:lnSpc>
                  <a:spcPct val="90000"/>
                </a:lnSpc>
                <a:defRPr/>
              </a:pPr>
              <a:endParaRPr lang="en-US"/>
            </a:p>
          </p:txBody>
        </p:sp>
        <p:sp>
          <p:nvSpPr>
            <p:cNvPr id="10" name="Freeform 286"/>
            <p:cNvSpPr>
              <a:spLocks/>
            </p:cNvSpPr>
            <p:nvPr/>
          </p:nvSpPr>
          <p:spPr bwMode="auto">
            <a:xfrm>
              <a:off x="4303" y="1971"/>
              <a:ext cx="249" cy="343"/>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rgbClr val="B21A1A"/>
            </a:solidFill>
            <a:ln w="9525">
              <a:noFill/>
              <a:round/>
              <a:headEnd/>
              <a:tailEnd/>
            </a:ln>
          </p:spPr>
          <p:txBody>
            <a:bodyPr/>
            <a:lstStyle/>
            <a:p>
              <a:pPr algn="ctr" eaLnBrk="0" hangingPunct="0">
                <a:lnSpc>
                  <a:spcPct val="90000"/>
                </a:lnSpc>
                <a:defRPr/>
              </a:pPr>
              <a:endParaRPr lang="en-US"/>
            </a:p>
          </p:txBody>
        </p:sp>
        <p:sp>
          <p:nvSpPr>
            <p:cNvPr id="11" name="Freeform 287"/>
            <p:cNvSpPr>
              <a:spLocks/>
            </p:cNvSpPr>
            <p:nvPr/>
          </p:nvSpPr>
          <p:spPr bwMode="auto">
            <a:xfrm>
              <a:off x="3444" y="1971"/>
              <a:ext cx="249" cy="343"/>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rgbClr val="B21A1A"/>
            </a:solidFill>
            <a:ln w="9525">
              <a:noFill/>
              <a:round/>
              <a:headEnd/>
              <a:tailEnd/>
            </a:ln>
          </p:spPr>
          <p:txBody>
            <a:bodyPr/>
            <a:lstStyle/>
            <a:p>
              <a:pPr algn="ctr" eaLnBrk="0" hangingPunct="0">
                <a:lnSpc>
                  <a:spcPct val="90000"/>
                </a:lnSpc>
                <a:defRPr/>
              </a:pPr>
              <a:endParaRPr lang="en-US"/>
            </a:p>
          </p:txBody>
        </p:sp>
        <p:sp>
          <p:nvSpPr>
            <p:cNvPr id="12" name="Freeform 288"/>
            <p:cNvSpPr>
              <a:spLocks noEditPoints="1"/>
            </p:cNvSpPr>
            <p:nvPr/>
          </p:nvSpPr>
          <p:spPr bwMode="auto">
            <a:xfrm>
              <a:off x="4643" y="1971"/>
              <a:ext cx="342" cy="343"/>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rgbClr val="B21A1A"/>
            </a:solidFill>
            <a:ln w="9525">
              <a:noFill/>
              <a:round/>
              <a:headEnd/>
              <a:tailEnd/>
            </a:ln>
          </p:spPr>
          <p:txBody>
            <a:bodyPr/>
            <a:lstStyle/>
            <a:p>
              <a:pPr algn="ctr" eaLnBrk="0" hangingPunct="0">
                <a:lnSpc>
                  <a:spcPct val="90000"/>
                </a:lnSpc>
                <a:defRPr/>
              </a:pPr>
              <a:endParaRPr lang="en-US"/>
            </a:p>
          </p:txBody>
        </p:sp>
        <p:sp>
          <p:nvSpPr>
            <p:cNvPr id="13" name="Freeform 289"/>
            <p:cNvSpPr>
              <a:spLocks/>
            </p:cNvSpPr>
            <p:nvPr/>
          </p:nvSpPr>
          <p:spPr bwMode="auto">
            <a:xfrm>
              <a:off x="3999" y="1971"/>
              <a:ext cx="224" cy="343"/>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rgbClr val="B21A1A"/>
            </a:solidFill>
            <a:ln w="9525">
              <a:noFill/>
              <a:round/>
              <a:headEnd/>
              <a:tailEnd/>
            </a:ln>
          </p:spPr>
          <p:txBody>
            <a:bodyPr/>
            <a:lstStyle/>
            <a:p>
              <a:pPr algn="ctr" eaLnBrk="0" hangingPunct="0">
                <a:lnSpc>
                  <a:spcPct val="90000"/>
                </a:lnSpc>
                <a:defRPr/>
              </a:pPr>
              <a:endParaRPr lang="en-US"/>
            </a:p>
          </p:txBody>
        </p:sp>
        <p:sp>
          <p:nvSpPr>
            <p:cNvPr id="14" name="Freeform 290"/>
            <p:cNvSpPr>
              <a:spLocks/>
            </p:cNvSpPr>
            <p:nvPr/>
          </p:nvSpPr>
          <p:spPr bwMode="auto">
            <a:xfrm>
              <a:off x="3272" y="1587"/>
              <a:ext cx="81" cy="167"/>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rgbClr val="015F85"/>
            </a:solidFill>
            <a:ln w="9525">
              <a:noFill/>
              <a:round/>
              <a:headEnd/>
              <a:tailEnd/>
            </a:ln>
          </p:spPr>
          <p:txBody>
            <a:bodyPr/>
            <a:lstStyle/>
            <a:p>
              <a:pPr algn="ctr" eaLnBrk="0" hangingPunct="0">
                <a:lnSpc>
                  <a:spcPct val="90000"/>
                </a:lnSpc>
                <a:defRPr/>
              </a:pPr>
              <a:endParaRPr lang="en-US"/>
            </a:p>
          </p:txBody>
        </p:sp>
        <p:sp>
          <p:nvSpPr>
            <p:cNvPr id="15" name="Freeform 291"/>
            <p:cNvSpPr>
              <a:spLocks/>
            </p:cNvSpPr>
            <p:nvPr/>
          </p:nvSpPr>
          <p:spPr bwMode="auto">
            <a:xfrm>
              <a:off x="3500" y="1473"/>
              <a:ext cx="81" cy="281"/>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rgbClr val="015F85"/>
            </a:solidFill>
            <a:ln w="9525">
              <a:noFill/>
              <a:round/>
              <a:headEnd/>
              <a:tailEnd/>
            </a:ln>
          </p:spPr>
          <p:txBody>
            <a:bodyPr/>
            <a:lstStyle/>
            <a:p>
              <a:pPr algn="ctr" eaLnBrk="0" hangingPunct="0">
                <a:lnSpc>
                  <a:spcPct val="90000"/>
                </a:lnSpc>
                <a:defRPr/>
              </a:pPr>
              <a:endParaRPr lang="en-US"/>
            </a:p>
          </p:txBody>
        </p:sp>
        <p:sp>
          <p:nvSpPr>
            <p:cNvPr id="16" name="Freeform 292"/>
            <p:cNvSpPr>
              <a:spLocks/>
            </p:cNvSpPr>
            <p:nvPr/>
          </p:nvSpPr>
          <p:spPr bwMode="auto">
            <a:xfrm>
              <a:off x="3721" y="1320"/>
              <a:ext cx="81" cy="514"/>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rgbClr val="015F85"/>
            </a:solidFill>
            <a:ln w="9525">
              <a:noFill/>
              <a:round/>
              <a:headEnd/>
              <a:tailEnd/>
            </a:ln>
          </p:spPr>
          <p:txBody>
            <a:bodyPr/>
            <a:lstStyle/>
            <a:p>
              <a:pPr algn="ctr" eaLnBrk="0" hangingPunct="0">
                <a:lnSpc>
                  <a:spcPct val="90000"/>
                </a:lnSpc>
                <a:defRPr/>
              </a:pPr>
              <a:endParaRPr lang="en-US"/>
            </a:p>
          </p:txBody>
        </p:sp>
        <p:sp>
          <p:nvSpPr>
            <p:cNvPr id="17" name="Freeform 293"/>
            <p:cNvSpPr>
              <a:spLocks/>
            </p:cNvSpPr>
            <p:nvPr/>
          </p:nvSpPr>
          <p:spPr bwMode="auto">
            <a:xfrm>
              <a:off x="3949" y="1473"/>
              <a:ext cx="81" cy="281"/>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rgbClr val="015F85"/>
            </a:solidFill>
            <a:ln w="9525">
              <a:noFill/>
              <a:round/>
              <a:headEnd/>
              <a:tailEnd/>
            </a:ln>
          </p:spPr>
          <p:txBody>
            <a:bodyPr/>
            <a:lstStyle/>
            <a:p>
              <a:pPr algn="ctr" eaLnBrk="0" hangingPunct="0">
                <a:lnSpc>
                  <a:spcPct val="90000"/>
                </a:lnSpc>
                <a:defRPr/>
              </a:pPr>
              <a:endParaRPr lang="en-US"/>
            </a:p>
          </p:txBody>
        </p:sp>
        <p:sp>
          <p:nvSpPr>
            <p:cNvPr id="18" name="Freeform 294"/>
            <p:cNvSpPr>
              <a:spLocks/>
            </p:cNvSpPr>
            <p:nvPr/>
          </p:nvSpPr>
          <p:spPr bwMode="auto">
            <a:xfrm>
              <a:off x="4171" y="1587"/>
              <a:ext cx="87" cy="167"/>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rgbClr val="015F85"/>
            </a:solidFill>
            <a:ln w="9525">
              <a:noFill/>
              <a:round/>
              <a:headEnd/>
              <a:tailEnd/>
            </a:ln>
          </p:spPr>
          <p:txBody>
            <a:bodyPr/>
            <a:lstStyle/>
            <a:p>
              <a:pPr algn="ctr" eaLnBrk="0" hangingPunct="0">
                <a:lnSpc>
                  <a:spcPct val="90000"/>
                </a:lnSpc>
                <a:defRPr/>
              </a:pPr>
              <a:endParaRPr lang="en-US"/>
            </a:p>
          </p:txBody>
        </p:sp>
        <p:sp>
          <p:nvSpPr>
            <p:cNvPr id="19" name="Freeform 295"/>
            <p:cNvSpPr>
              <a:spLocks/>
            </p:cNvSpPr>
            <p:nvPr/>
          </p:nvSpPr>
          <p:spPr bwMode="auto">
            <a:xfrm>
              <a:off x="4399" y="1473"/>
              <a:ext cx="81" cy="281"/>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rgbClr val="015F85"/>
            </a:solidFill>
            <a:ln w="9525">
              <a:noFill/>
              <a:round/>
              <a:headEnd/>
              <a:tailEnd/>
            </a:ln>
          </p:spPr>
          <p:txBody>
            <a:bodyPr/>
            <a:lstStyle/>
            <a:p>
              <a:pPr algn="ctr" eaLnBrk="0" hangingPunct="0">
                <a:lnSpc>
                  <a:spcPct val="90000"/>
                </a:lnSpc>
                <a:defRPr/>
              </a:pPr>
              <a:endParaRPr lang="en-US"/>
            </a:p>
          </p:txBody>
        </p:sp>
        <p:sp>
          <p:nvSpPr>
            <p:cNvPr id="20" name="Freeform 296"/>
            <p:cNvSpPr>
              <a:spLocks/>
            </p:cNvSpPr>
            <p:nvPr/>
          </p:nvSpPr>
          <p:spPr bwMode="auto">
            <a:xfrm>
              <a:off x="4625" y="1320"/>
              <a:ext cx="83" cy="514"/>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rgbClr val="015F85"/>
            </a:solidFill>
            <a:ln w="9525">
              <a:noFill/>
              <a:round/>
              <a:headEnd/>
              <a:tailEnd/>
            </a:ln>
          </p:spPr>
          <p:txBody>
            <a:bodyPr/>
            <a:lstStyle/>
            <a:p>
              <a:pPr algn="ctr" eaLnBrk="0" hangingPunct="0">
                <a:lnSpc>
                  <a:spcPct val="90000"/>
                </a:lnSpc>
                <a:defRPr/>
              </a:pPr>
              <a:endParaRPr lang="en-US"/>
            </a:p>
          </p:txBody>
        </p:sp>
        <p:sp>
          <p:nvSpPr>
            <p:cNvPr id="21" name="Freeform 297"/>
            <p:cNvSpPr>
              <a:spLocks/>
            </p:cNvSpPr>
            <p:nvPr/>
          </p:nvSpPr>
          <p:spPr bwMode="auto">
            <a:xfrm>
              <a:off x="4848" y="1473"/>
              <a:ext cx="81" cy="281"/>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rgbClr val="015F85"/>
            </a:solidFill>
            <a:ln w="9525">
              <a:noFill/>
              <a:round/>
              <a:headEnd/>
              <a:tailEnd/>
            </a:ln>
          </p:spPr>
          <p:txBody>
            <a:bodyPr/>
            <a:lstStyle/>
            <a:p>
              <a:pPr algn="ctr" eaLnBrk="0" hangingPunct="0">
                <a:lnSpc>
                  <a:spcPct val="90000"/>
                </a:lnSpc>
                <a:defRPr/>
              </a:pPr>
              <a:endParaRPr lang="en-US"/>
            </a:p>
          </p:txBody>
        </p:sp>
        <p:sp>
          <p:nvSpPr>
            <p:cNvPr id="22" name="Freeform 298"/>
            <p:cNvSpPr>
              <a:spLocks/>
            </p:cNvSpPr>
            <p:nvPr/>
          </p:nvSpPr>
          <p:spPr bwMode="auto">
            <a:xfrm>
              <a:off x="5074" y="1587"/>
              <a:ext cx="83" cy="167"/>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rgbClr val="015F85"/>
            </a:solidFill>
            <a:ln w="9525">
              <a:noFill/>
              <a:round/>
              <a:headEnd/>
              <a:tailEnd/>
            </a:ln>
          </p:spPr>
          <p:txBody>
            <a:bodyPr/>
            <a:lstStyle/>
            <a:p>
              <a:pPr algn="ctr" eaLnBrk="0" hangingPunct="0">
                <a:lnSpc>
                  <a:spcPct val="90000"/>
                </a:lnSpc>
                <a:defRPr/>
              </a:pPr>
              <a:endParaRPr lang="en-US"/>
            </a:p>
          </p:txBody>
        </p:sp>
      </p:grpSp>
      <p:pic>
        <p:nvPicPr>
          <p:cNvPr id="23" name="Picture 324" descr="MAE17639"/>
          <p:cNvPicPr>
            <a:picLocks noChangeAspect="1" noChangeArrowheads="1"/>
          </p:cNvPicPr>
          <p:nvPr/>
        </p:nvPicPr>
        <p:blipFill>
          <a:blip r:embed="rId2" cstate="print"/>
          <a:srcRect/>
          <a:stretch>
            <a:fillRect/>
          </a:stretch>
        </p:blipFill>
        <p:spPr bwMode="auto">
          <a:xfrm>
            <a:off x="4573588" y="1600200"/>
            <a:ext cx="4570412" cy="2743200"/>
          </a:xfrm>
          <a:prstGeom prst="rect">
            <a:avLst/>
          </a:prstGeom>
          <a:noFill/>
          <a:ln w="9525">
            <a:noFill/>
            <a:miter lim="800000"/>
            <a:headEnd/>
            <a:tailEnd/>
          </a:ln>
        </p:spPr>
      </p:pic>
      <p:sp>
        <p:nvSpPr>
          <p:cNvPr id="369873" name="Rectangle 209"/>
          <p:cNvSpPr>
            <a:spLocks noGrp="1" noChangeArrowheads="1"/>
          </p:cNvSpPr>
          <p:nvPr>
            <p:ph type="ctrTitle"/>
          </p:nvPr>
        </p:nvSpPr>
        <p:spPr bwMode="white">
          <a:xfrm>
            <a:off x="650875" y="2557463"/>
            <a:ext cx="3768725" cy="830262"/>
          </a:xfrm>
          <a:ln/>
        </p:spPr>
        <p:txBody>
          <a:bodyPr anchor="ctr"/>
          <a:lstStyle>
            <a:lvl1pPr>
              <a:defRPr sz="3000" b="0">
                <a:solidFill>
                  <a:srgbClr val="FFFFFF"/>
                </a:solidFill>
              </a:defRPr>
            </a:lvl1pPr>
          </a:lstStyle>
          <a:p>
            <a:r>
              <a:rPr lang="en-US" smtClean="0"/>
              <a:t>Click to edit Master title style</a:t>
            </a:r>
            <a:endParaRPr lang="en-US"/>
          </a:p>
        </p:txBody>
      </p:sp>
      <p:sp>
        <p:nvSpPr>
          <p:cNvPr id="369874" name="Rectangle 210"/>
          <p:cNvSpPr>
            <a:spLocks noGrp="1" noChangeArrowheads="1"/>
          </p:cNvSpPr>
          <p:nvPr>
            <p:ph type="subTitle" idx="1"/>
          </p:nvPr>
        </p:nvSpPr>
        <p:spPr>
          <a:xfrm>
            <a:off x="650875" y="4733925"/>
            <a:ext cx="6940550" cy="419100"/>
          </a:xfrm>
          <a:ln/>
        </p:spPr>
        <p:txBody>
          <a:bodyPr/>
          <a:lstStyle>
            <a:lvl1pPr marL="0" indent="0">
              <a:lnSpc>
                <a:spcPct val="90000"/>
              </a:lnSpc>
              <a:buFont typeface="Wingdings" pitchFamily="2" charset="2"/>
              <a:buNone/>
              <a:defRPr sz="2000" b="1">
                <a:solidFill>
                  <a:schemeClr val="bg2"/>
                </a:solidFill>
              </a:defRPr>
            </a:lvl1pPr>
          </a:lstStyle>
          <a:p>
            <a:r>
              <a:rPr lang="en-US" smtClean="0"/>
              <a:t>Click to edit Master subtitle style</a:t>
            </a:r>
            <a:endParaRPr lang="en-US"/>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5925" y="304800"/>
            <a:ext cx="2035175" cy="47879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55638" y="304800"/>
            <a:ext cx="5957887" cy="47879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55638" y="304800"/>
            <a:ext cx="8145462" cy="8382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55638" y="1520825"/>
            <a:ext cx="7940675" cy="3571875"/>
          </a:xfrm>
        </p:spPr>
        <p:txBody>
          <a:bodyPr/>
          <a:lstStyle/>
          <a:p>
            <a:pPr lvl="0"/>
            <a:r>
              <a:rPr lang="en-US" noProof="0" smtClean="0"/>
              <a:t>Click icon to add chart</a:t>
            </a:r>
            <a:endParaRPr lang="en-US" noProof="0"/>
          </a:p>
        </p:txBody>
      </p:sp>
    </p:spTree>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Bullet">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chemeClr val="tx1"/>
                    </a:gs>
                    <a:gs pos="44000">
                      <a:srgbClr val="01BBBB"/>
                    </a:gs>
                    <a:gs pos="100000">
                      <a:schemeClr val="accent4"/>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239713" y="1344168"/>
            <a:ext cx="8578850" cy="4965192"/>
          </a:xfrm>
        </p:spPr>
        <p:txBody>
          <a:bodyPr/>
          <a:lstStyle>
            <a:lvl1pPr>
              <a:lnSpc>
                <a:spcPct val="95000"/>
              </a:lnSpc>
              <a:spcBef>
                <a:spcPts val="1480"/>
              </a:spcBef>
              <a:defRPr sz="2200">
                <a:solidFill>
                  <a:srgbClr val="435153"/>
                </a:solidFill>
                <a:latin typeface="+mj-lt"/>
              </a:defRPr>
            </a:lvl1pPr>
            <a:lvl2pPr>
              <a:lnSpc>
                <a:spcPct val="95000"/>
              </a:lnSpc>
              <a:spcBef>
                <a:spcPts val="600"/>
              </a:spcBef>
              <a:defRPr>
                <a:solidFill>
                  <a:srgbClr val="435153"/>
                </a:solidFill>
                <a:latin typeface="+mj-lt"/>
              </a:defRPr>
            </a:lvl2pPr>
            <a:lvl3pPr>
              <a:defRPr>
                <a:solidFill>
                  <a:srgbClr val="435153"/>
                </a:solidFill>
                <a:latin typeface="+mj-lt"/>
              </a:defRPr>
            </a:lvl3pPr>
            <a:lvl4pPr>
              <a:defRPr>
                <a:solidFill>
                  <a:srgbClr val="435153"/>
                </a:solidFill>
                <a:latin typeface="+mj-lt"/>
              </a:defRPr>
            </a:lvl4pPr>
            <a:lvl5pPr>
              <a:defRPr>
                <a:solidFill>
                  <a:srgbClr val="435153"/>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55638" y="1520825"/>
            <a:ext cx="3894137" cy="3571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2175" y="1520825"/>
            <a:ext cx="3894138" cy="3571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146"/>
          <p:cNvSpPr>
            <a:spLocks noGrp="1" noChangeArrowheads="1"/>
          </p:cNvSpPr>
          <p:nvPr>
            <p:ph type="title"/>
          </p:nvPr>
        </p:nvSpPr>
        <p:spPr bwMode="auto">
          <a:xfrm>
            <a:off x="655638" y="304800"/>
            <a:ext cx="8145462" cy="838200"/>
          </a:xfrm>
          <a:prstGeom prst="rect">
            <a:avLst/>
          </a:prstGeom>
          <a:noFill/>
          <a:ln w="9525" algn="ctr">
            <a:noFill/>
            <a:miter lim="800000"/>
            <a:headEnd/>
            <a:tailEnd/>
          </a:ln>
        </p:spPr>
        <p:txBody>
          <a:bodyPr vert="horz" wrap="square" lIns="82124" tIns="41061" rIns="82124" bIns="41061" numCol="1" anchor="b" anchorCtr="0" compatLnSpc="1">
            <a:prstTxWarp prst="textNoShape">
              <a:avLst/>
            </a:prstTxWarp>
          </a:bodyPr>
          <a:lstStyle/>
          <a:p>
            <a:pPr lvl="0"/>
            <a:r>
              <a:rPr lang="en-US" smtClean="0"/>
              <a:t>Slide Title</a:t>
            </a:r>
          </a:p>
        </p:txBody>
      </p:sp>
      <p:sp>
        <p:nvSpPr>
          <p:cNvPr id="368774" name="Rectangle 6278"/>
          <p:cNvSpPr>
            <a:spLocks noChangeArrowheads="1"/>
          </p:cNvSpPr>
          <p:nvPr/>
        </p:nvSpPr>
        <p:spPr bwMode="auto">
          <a:xfrm>
            <a:off x="0" y="0"/>
            <a:ext cx="9144000" cy="177800"/>
          </a:xfrm>
          <a:prstGeom prst="rect">
            <a:avLst/>
          </a:prstGeom>
          <a:solidFill>
            <a:srgbClr val="015F85"/>
          </a:solidFill>
          <a:ln w="25400" algn="ctr">
            <a:noFill/>
            <a:miter lim="800000"/>
            <a:headEnd/>
            <a:tailEnd/>
          </a:ln>
          <a:effectLst/>
        </p:spPr>
        <p:txBody>
          <a:bodyPr wrap="none" anchor="ctr"/>
          <a:lstStyle/>
          <a:p>
            <a:pPr algn="ctr" eaLnBrk="0" hangingPunct="0">
              <a:lnSpc>
                <a:spcPct val="90000"/>
              </a:lnSpc>
              <a:defRPr/>
            </a:pPr>
            <a:endParaRPr lang="en-US"/>
          </a:p>
        </p:txBody>
      </p:sp>
      <p:sp>
        <p:nvSpPr>
          <p:cNvPr id="368775" name="Rectangle 6279"/>
          <p:cNvSpPr>
            <a:spLocks noChangeArrowheads="1"/>
          </p:cNvSpPr>
          <p:nvPr/>
        </p:nvSpPr>
        <p:spPr bwMode="auto">
          <a:xfrm>
            <a:off x="1150938" y="6670675"/>
            <a:ext cx="2041525" cy="190500"/>
          </a:xfrm>
          <a:prstGeom prst="rect">
            <a:avLst/>
          </a:prstGeom>
          <a:noFill/>
          <a:ln w="9525">
            <a:noFill/>
            <a:miter lim="800000"/>
            <a:headEnd/>
            <a:tailEnd/>
          </a:ln>
          <a:effectLst/>
        </p:spPr>
        <p:txBody>
          <a:bodyPr wrap="none" lIns="82124" tIns="41061" rIns="82124" bIns="41061" anchor="b" anchorCtr="1">
            <a:spAutoFit/>
          </a:bodyPr>
          <a:lstStyle/>
          <a:p>
            <a:pPr defTabSz="814388" eaLnBrk="0" hangingPunct="0">
              <a:defRPr/>
            </a:pPr>
            <a:r>
              <a:rPr lang="en-US" sz="700" dirty="0">
                <a:solidFill>
                  <a:srgbClr val="D3D3D3"/>
                </a:solidFill>
              </a:rPr>
              <a:t>© 2010 Cisco Systems, Inc. All rights reserved.</a:t>
            </a:r>
          </a:p>
        </p:txBody>
      </p:sp>
      <p:sp>
        <p:nvSpPr>
          <p:cNvPr id="368778" name="Rectangle 6282"/>
          <p:cNvSpPr>
            <a:spLocks noChangeArrowheads="1"/>
          </p:cNvSpPr>
          <p:nvPr/>
        </p:nvSpPr>
        <p:spPr bwMode="auto">
          <a:xfrm>
            <a:off x="8596313" y="6626225"/>
            <a:ext cx="320675" cy="234950"/>
          </a:xfrm>
          <a:prstGeom prst="rect">
            <a:avLst/>
          </a:prstGeom>
          <a:noFill/>
          <a:ln w="9525" algn="ctr">
            <a:noFill/>
            <a:miter lim="800000"/>
            <a:headEnd/>
            <a:tailEnd/>
          </a:ln>
          <a:effectLst/>
        </p:spPr>
        <p:txBody>
          <a:bodyPr wrap="none" lIns="82124" tIns="41061" rIns="82124" bIns="41061" anchor="b">
            <a:spAutoFit/>
          </a:bodyPr>
          <a:lstStyle/>
          <a:p>
            <a:pPr algn="r" defTabSz="814388" eaLnBrk="0" hangingPunct="0">
              <a:defRPr/>
            </a:pPr>
            <a:fld id="{25ECA3D0-6FC0-4ACC-A994-E97C769CB4E9}" type="slidenum">
              <a:rPr lang="en-US" sz="1000">
                <a:solidFill>
                  <a:srgbClr val="D3D3D3"/>
                </a:solidFill>
              </a:rPr>
              <a:pPr algn="r" defTabSz="814388" eaLnBrk="0" hangingPunct="0">
                <a:defRPr/>
              </a:pPr>
              <a:t>‹#›</a:t>
            </a:fld>
            <a:endParaRPr lang="en-US" sz="1000">
              <a:solidFill>
                <a:srgbClr val="D3D3D3"/>
              </a:solidFill>
            </a:endParaRPr>
          </a:p>
        </p:txBody>
      </p:sp>
      <p:sp>
        <p:nvSpPr>
          <p:cNvPr id="1030" name="Rectangle 6284"/>
          <p:cNvSpPr>
            <a:spLocks noGrp="1" noChangeArrowheads="1"/>
          </p:cNvSpPr>
          <p:nvPr>
            <p:ph type="body" idx="1"/>
          </p:nvPr>
        </p:nvSpPr>
        <p:spPr bwMode="auto">
          <a:xfrm>
            <a:off x="655638" y="1520825"/>
            <a:ext cx="7940675" cy="3571875"/>
          </a:xfrm>
          <a:prstGeom prst="rect">
            <a:avLst/>
          </a:prstGeom>
          <a:noFill/>
          <a:ln w="9525" algn="ctr">
            <a:noFill/>
            <a:miter lim="800000"/>
            <a:headEnd/>
            <a:tailEnd/>
          </a:ln>
        </p:spPr>
        <p:txBody>
          <a:bodyPr vert="horz" wrap="square" lIns="82124" tIns="41061" rIns="82124" bIns="41061"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4104" r:id="rId1"/>
    <p:sldLayoutId id="2147484092" r:id="rId2"/>
    <p:sldLayoutId id="2147484093" r:id="rId3"/>
    <p:sldLayoutId id="2147484094" r:id="rId4"/>
    <p:sldLayoutId id="2147484095" r:id="rId5"/>
    <p:sldLayoutId id="2147484096" r:id="rId6"/>
    <p:sldLayoutId id="2147484097" r:id="rId7"/>
    <p:sldLayoutId id="2147484098" r:id="rId8"/>
    <p:sldLayoutId id="2147484099" r:id="rId9"/>
    <p:sldLayoutId id="2147484100" r:id="rId10"/>
    <p:sldLayoutId id="2147484101" r:id="rId11"/>
    <p:sldLayoutId id="2147484102" r:id="rId12"/>
    <p:sldLayoutId id="2147484103" r:id="rId13"/>
  </p:sldLayoutIdLst>
  <p:transition>
    <p:wipe dir="r"/>
  </p:transition>
  <p:timing>
    <p:tnLst>
      <p:par>
        <p:cTn id="1" dur="indefinite" restart="never" nodeType="tmRoot"/>
      </p:par>
    </p:tnLst>
  </p:timing>
  <p:txStyles>
    <p:titleStyle>
      <a:lvl1pPr algn="l" defTabSz="814388" rtl="0" eaLnBrk="0" fontAlgn="base" hangingPunct="0">
        <a:lnSpc>
          <a:spcPct val="90000"/>
        </a:lnSpc>
        <a:spcBef>
          <a:spcPct val="0"/>
        </a:spcBef>
        <a:spcAft>
          <a:spcPct val="0"/>
        </a:spcAft>
        <a:defRPr sz="3200" b="1">
          <a:solidFill>
            <a:schemeClr val="tx2"/>
          </a:solidFill>
          <a:latin typeface="+mj-lt"/>
          <a:ea typeface="+mj-ea"/>
          <a:cs typeface="+mj-cs"/>
        </a:defRPr>
      </a:lvl1pPr>
      <a:lvl2pPr algn="l" defTabSz="814388" rtl="0" eaLnBrk="0" fontAlgn="base" hangingPunct="0">
        <a:lnSpc>
          <a:spcPct val="90000"/>
        </a:lnSpc>
        <a:spcBef>
          <a:spcPct val="0"/>
        </a:spcBef>
        <a:spcAft>
          <a:spcPct val="0"/>
        </a:spcAft>
        <a:defRPr sz="3200" b="1">
          <a:solidFill>
            <a:schemeClr val="tx2"/>
          </a:solidFill>
          <a:latin typeface="Arial" charset="0"/>
        </a:defRPr>
      </a:lvl2pPr>
      <a:lvl3pPr algn="l" defTabSz="814388" rtl="0" eaLnBrk="0" fontAlgn="base" hangingPunct="0">
        <a:lnSpc>
          <a:spcPct val="90000"/>
        </a:lnSpc>
        <a:spcBef>
          <a:spcPct val="0"/>
        </a:spcBef>
        <a:spcAft>
          <a:spcPct val="0"/>
        </a:spcAft>
        <a:defRPr sz="3200" b="1">
          <a:solidFill>
            <a:schemeClr val="tx2"/>
          </a:solidFill>
          <a:latin typeface="Arial" charset="0"/>
        </a:defRPr>
      </a:lvl3pPr>
      <a:lvl4pPr algn="l" defTabSz="814388" rtl="0" eaLnBrk="0" fontAlgn="base" hangingPunct="0">
        <a:lnSpc>
          <a:spcPct val="90000"/>
        </a:lnSpc>
        <a:spcBef>
          <a:spcPct val="0"/>
        </a:spcBef>
        <a:spcAft>
          <a:spcPct val="0"/>
        </a:spcAft>
        <a:defRPr sz="3200" b="1">
          <a:solidFill>
            <a:schemeClr val="tx2"/>
          </a:solidFill>
          <a:latin typeface="Arial" charset="0"/>
        </a:defRPr>
      </a:lvl4pPr>
      <a:lvl5pPr algn="l" defTabSz="814388" rtl="0" eaLnBrk="0" fontAlgn="base" hangingPunct="0">
        <a:lnSpc>
          <a:spcPct val="90000"/>
        </a:lnSpc>
        <a:spcBef>
          <a:spcPct val="0"/>
        </a:spcBef>
        <a:spcAft>
          <a:spcPct val="0"/>
        </a:spcAft>
        <a:defRPr sz="3200" b="1">
          <a:solidFill>
            <a:schemeClr val="tx2"/>
          </a:solidFill>
          <a:latin typeface="Arial" charset="0"/>
        </a:defRPr>
      </a:lvl5pPr>
      <a:lvl6pPr marL="457200" algn="l" defTabSz="814388" rtl="0" eaLnBrk="1" fontAlgn="base" hangingPunct="1">
        <a:lnSpc>
          <a:spcPct val="90000"/>
        </a:lnSpc>
        <a:spcBef>
          <a:spcPct val="0"/>
        </a:spcBef>
        <a:spcAft>
          <a:spcPct val="0"/>
        </a:spcAft>
        <a:defRPr sz="3200" b="1">
          <a:solidFill>
            <a:schemeClr val="tx2"/>
          </a:solidFill>
          <a:latin typeface="Arial" charset="0"/>
        </a:defRPr>
      </a:lvl6pPr>
      <a:lvl7pPr marL="914400" algn="l" defTabSz="814388" rtl="0" eaLnBrk="1" fontAlgn="base" hangingPunct="1">
        <a:lnSpc>
          <a:spcPct val="90000"/>
        </a:lnSpc>
        <a:spcBef>
          <a:spcPct val="0"/>
        </a:spcBef>
        <a:spcAft>
          <a:spcPct val="0"/>
        </a:spcAft>
        <a:defRPr sz="3200" b="1">
          <a:solidFill>
            <a:schemeClr val="tx2"/>
          </a:solidFill>
          <a:latin typeface="Arial" charset="0"/>
        </a:defRPr>
      </a:lvl7pPr>
      <a:lvl8pPr marL="1371600" algn="l" defTabSz="814388" rtl="0" eaLnBrk="1" fontAlgn="base" hangingPunct="1">
        <a:lnSpc>
          <a:spcPct val="90000"/>
        </a:lnSpc>
        <a:spcBef>
          <a:spcPct val="0"/>
        </a:spcBef>
        <a:spcAft>
          <a:spcPct val="0"/>
        </a:spcAft>
        <a:defRPr sz="3200" b="1">
          <a:solidFill>
            <a:schemeClr val="tx2"/>
          </a:solidFill>
          <a:latin typeface="Arial" charset="0"/>
        </a:defRPr>
      </a:lvl8pPr>
      <a:lvl9pPr marL="1828800" algn="l" defTabSz="814388" rtl="0" eaLnBrk="1" fontAlgn="base" hangingPunct="1">
        <a:lnSpc>
          <a:spcPct val="90000"/>
        </a:lnSpc>
        <a:spcBef>
          <a:spcPct val="0"/>
        </a:spcBef>
        <a:spcAft>
          <a:spcPct val="0"/>
        </a:spcAft>
        <a:defRPr sz="3200" b="1">
          <a:solidFill>
            <a:schemeClr val="tx2"/>
          </a:solidFill>
          <a:latin typeface="Arial" charset="0"/>
        </a:defRPr>
      </a:lvl9pPr>
    </p:titleStyle>
    <p:bodyStyle>
      <a:lvl1pPr marL="236538" indent="-236538" algn="l" defTabSz="814388" rtl="0" eaLnBrk="0" fontAlgn="base" hangingPunct="0">
        <a:lnSpc>
          <a:spcPct val="95000"/>
        </a:lnSpc>
        <a:spcBef>
          <a:spcPct val="50000"/>
        </a:spcBef>
        <a:spcAft>
          <a:spcPct val="0"/>
        </a:spcAft>
        <a:buClr>
          <a:schemeClr val="tx2"/>
        </a:buClr>
        <a:buSzPct val="100000"/>
        <a:buFont typeface="Wingdings" pitchFamily="2" charset="2"/>
        <a:buChar char="§"/>
        <a:defRPr sz="2400">
          <a:solidFill>
            <a:schemeClr val="tx1"/>
          </a:solidFill>
          <a:latin typeface="+mn-lt"/>
          <a:ea typeface="+mn-ea"/>
          <a:cs typeface="+mn-cs"/>
        </a:defRPr>
      </a:lvl1pPr>
      <a:lvl2pPr marL="574675" indent="-117475" algn="l" defTabSz="814388" rtl="0" eaLnBrk="0" fontAlgn="base" hangingPunct="0">
        <a:lnSpc>
          <a:spcPct val="95000"/>
        </a:lnSpc>
        <a:spcBef>
          <a:spcPct val="50000"/>
        </a:spcBef>
        <a:spcAft>
          <a:spcPct val="0"/>
        </a:spcAft>
        <a:defRPr sz="2000">
          <a:solidFill>
            <a:schemeClr val="tx1"/>
          </a:solidFill>
          <a:latin typeface="+mn-lt"/>
        </a:defRPr>
      </a:lvl2pPr>
      <a:lvl3pPr marL="914400" algn="l" defTabSz="814388" rtl="0" eaLnBrk="0" fontAlgn="base" hangingPunct="0">
        <a:lnSpc>
          <a:spcPct val="95000"/>
        </a:lnSpc>
        <a:spcBef>
          <a:spcPct val="50000"/>
        </a:spcBef>
        <a:spcAft>
          <a:spcPct val="0"/>
        </a:spcAft>
        <a:defRPr sz="2000">
          <a:solidFill>
            <a:schemeClr val="tx1"/>
          </a:solidFill>
          <a:latin typeface="+mn-lt"/>
        </a:defRPr>
      </a:lvl3pPr>
      <a:lvl4pPr marL="1254125" indent="117475" algn="l" defTabSz="814388" rtl="0" eaLnBrk="0" fontAlgn="base" hangingPunct="0">
        <a:lnSpc>
          <a:spcPct val="95000"/>
        </a:lnSpc>
        <a:spcBef>
          <a:spcPct val="50000"/>
        </a:spcBef>
        <a:spcAft>
          <a:spcPct val="0"/>
        </a:spcAft>
        <a:defRPr sz="2000">
          <a:solidFill>
            <a:schemeClr val="tx1"/>
          </a:solidFill>
          <a:latin typeface="+mn-lt"/>
        </a:defRPr>
      </a:lvl4pPr>
      <a:lvl5pPr marL="1604963" indent="223838" algn="l" defTabSz="814388" rtl="0" eaLnBrk="0" fontAlgn="base" hangingPunct="0">
        <a:lnSpc>
          <a:spcPct val="95000"/>
        </a:lnSpc>
        <a:spcBef>
          <a:spcPct val="50000"/>
        </a:spcBef>
        <a:spcAft>
          <a:spcPct val="0"/>
        </a:spcAft>
        <a:defRPr sz="2000">
          <a:solidFill>
            <a:schemeClr val="tx1"/>
          </a:solidFill>
          <a:latin typeface="+mn-lt"/>
        </a:defRPr>
      </a:lvl5pPr>
      <a:lvl6pPr marL="2062163" algn="l" defTabSz="814388" rtl="0" eaLnBrk="1" fontAlgn="base" hangingPunct="1">
        <a:lnSpc>
          <a:spcPct val="95000"/>
        </a:lnSpc>
        <a:spcBef>
          <a:spcPct val="50000"/>
        </a:spcBef>
        <a:spcAft>
          <a:spcPct val="0"/>
        </a:spcAft>
        <a:defRPr sz="2000">
          <a:solidFill>
            <a:schemeClr val="tx1"/>
          </a:solidFill>
          <a:latin typeface="+mn-lt"/>
        </a:defRPr>
      </a:lvl6pPr>
      <a:lvl7pPr marL="2519363" algn="l" defTabSz="814388" rtl="0" eaLnBrk="1" fontAlgn="base" hangingPunct="1">
        <a:lnSpc>
          <a:spcPct val="95000"/>
        </a:lnSpc>
        <a:spcBef>
          <a:spcPct val="50000"/>
        </a:spcBef>
        <a:spcAft>
          <a:spcPct val="0"/>
        </a:spcAft>
        <a:defRPr sz="2000">
          <a:solidFill>
            <a:schemeClr val="tx1"/>
          </a:solidFill>
          <a:latin typeface="+mn-lt"/>
        </a:defRPr>
      </a:lvl7pPr>
      <a:lvl8pPr marL="2976563" algn="l" defTabSz="814388" rtl="0" eaLnBrk="1" fontAlgn="base" hangingPunct="1">
        <a:lnSpc>
          <a:spcPct val="95000"/>
        </a:lnSpc>
        <a:spcBef>
          <a:spcPct val="50000"/>
        </a:spcBef>
        <a:spcAft>
          <a:spcPct val="0"/>
        </a:spcAft>
        <a:defRPr sz="2000">
          <a:solidFill>
            <a:schemeClr val="tx1"/>
          </a:solidFill>
          <a:latin typeface="+mn-lt"/>
        </a:defRPr>
      </a:lvl8pPr>
      <a:lvl9pPr marL="3433763" algn="l" defTabSz="814388" rtl="0" eaLnBrk="1" fontAlgn="base" hangingPunct="1">
        <a:lnSpc>
          <a:spcPct val="95000"/>
        </a:lnSpc>
        <a:spcBef>
          <a:spcPct val="50000"/>
        </a:spcBef>
        <a:spcAft>
          <a:spcPct val="0"/>
        </a:spcAft>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tools.cisco.com/cucst/faces/newSol.jsp?create=1" TargetMode="External"/><Relationship Id="rId2" Type="http://schemas.openxmlformats.org/officeDocument/2006/relationships/hyperlink" Target="mailto:uc-sizing@cisco.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oleObject" Target="../embeddings/Microsoft_Office_Excel_Chart1.xls"/></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6.emf"/><Relationship Id="rId4" Type="http://schemas.openxmlformats.org/officeDocument/2006/relationships/image" Target="../media/image5.wmf"/></Relationships>
</file>

<file path=ppt/slides/_rels/slide5.xml.rels><?xml version="1.0" encoding="UTF-8" standalone="yes"?>
<Relationships xmlns="http://schemas.openxmlformats.org/package/2006/relationships"><Relationship Id="rId2" Type="http://schemas.openxmlformats.org/officeDocument/2006/relationships/hyperlink" Target="http://tools.cisco.com/cucs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tools.cisco.com/cucs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developer.cisco.com/web/jtapi/wikidoc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developer.cisco.com/web/tapi/blogrol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p:txBody>
          <a:bodyPr/>
          <a:lstStyle/>
          <a:p>
            <a:r>
              <a:rPr lang="en-US" smtClean="0"/>
              <a:t>Enhanced CTI Scalability for </a:t>
            </a:r>
            <a:br>
              <a:rPr lang="en-US" smtClean="0"/>
            </a:br>
            <a:r>
              <a:rPr lang="en-US" smtClean="0"/>
              <a:t>Unified CM</a:t>
            </a:r>
            <a:br>
              <a:rPr lang="en-US" smtClean="0"/>
            </a:br>
            <a:r>
              <a:rPr lang="en-US" smtClean="0"/>
              <a:t>8.6(x)</a:t>
            </a:r>
          </a:p>
        </p:txBody>
      </p:sp>
      <p:sp>
        <p:nvSpPr>
          <p:cNvPr id="3075" name="Subtitle 2"/>
          <p:cNvSpPr>
            <a:spLocks noGrp="1"/>
          </p:cNvSpPr>
          <p:nvPr>
            <p:ph type="subTitle" idx="1"/>
          </p:nvPr>
        </p:nvSpPr>
        <p:spPr/>
        <p:txBody>
          <a:bodyPr/>
          <a:lstStyle/>
          <a:p>
            <a:pPr>
              <a:buFont typeface="Arial" charset="0"/>
              <a:buNone/>
            </a:pPr>
            <a:r>
              <a:rPr lang="en-US" smtClean="0"/>
              <a:t>George Gary, Product Mgr</a:t>
            </a:r>
          </a:p>
          <a:p>
            <a:pPr>
              <a:buFont typeface="Arial" charset="0"/>
              <a:buNone/>
            </a:pPr>
            <a:r>
              <a:rPr lang="en-US" smtClean="0"/>
              <a:t>Last update May 2011 – Public Content</a:t>
            </a:r>
          </a:p>
          <a:p>
            <a:r>
              <a:rPr lang="en-US" smtClean="0"/>
              <a:t>EDCS-840410 </a:t>
            </a:r>
          </a:p>
          <a:p>
            <a:pPr>
              <a:buFont typeface="Arial" charset="0"/>
              <a:buNone/>
            </a:pPr>
            <a:endParaRPr lang="en-US" smtClean="0"/>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260350" y="923925"/>
          <a:ext cx="8726488" cy="5511800"/>
        </p:xfrm>
        <a:graphic>
          <a:graphicData uri="http://schemas.openxmlformats.org/drawingml/2006/table">
            <a:tbl>
              <a:tblPr/>
              <a:tblGrid>
                <a:gridCol w="1111250"/>
                <a:gridCol w="1304925"/>
                <a:gridCol w="828675"/>
                <a:gridCol w="1752600"/>
                <a:gridCol w="150813"/>
                <a:gridCol w="3578225"/>
              </a:tblGrid>
              <a:tr h="427038">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Arial" charset="0"/>
                        </a:rPr>
                        <a:t>Step 1:  Determine Total CTI Device Count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gridSpan="3">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Arial" charset="0"/>
                        </a:rPr>
                        <a:t>Step 2:  Determine Line Factor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FFFF"/>
                          </a:solidFill>
                          <a:effectLst/>
                          <a:latin typeface="Arial" charset="0"/>
                        </a:rPr>
                        <a:t>Step 3:  Determine Application Factor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62115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rPr>
                        <a:t>Number of CTI controlled devices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D9E6"/>
                    </a:solidFill>
                  </a:tcPr>
                </a:tc>
                <a:tc hMerge="1">
                  <a:txBody>
                    <a:bodyPr/>
                    <a:lstStyle/>
                    <a:p>
                      <a:endParaRPr lang="en-US"/>
                    </a:p>
                  </a:txBody>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rPr>
                        <a:t>1-5 lines/device = </a:t>
                      </a:r>
                      <a:r>
                        <a:rPr kumimoji="0" lang="en-US" sz="1400" b="1" i="0" u="none" strike="noStrike" cap="none" normalizeH="0" baseline="0" dirty="0" smtClean="0">
                          <a:ln>
                            <a:noFill/>
                          </a:ln>
                          <a:solidFill>
                            <a:srgbClr val="000000"/>
                          </a:solidFill>
                          <a:effectLst/>
                          <a:latin typeface="Arial" charset="0"/>
                        </a:rPr>
                        <a:t>1</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rPr>
                        <a:t>6 lines/device = </a:t>
                      </a:r>
                      <a:r>
                        <a:rPr kumimoji="0" lang="en-US" sz="1400" b="1" i="0" u="none" strike="noStrike" cap="none" normalizeH="0" baseline="0" dirty="0" smtClean="0">
                          <a:ln>
                            <a:noFill/>
                          </a:ln>
                          <a:solidFill>
                            <a:srgbClr val="000000"/>
                          </a:solidFill>
                          <a:effectLst/>
                          <a:latin typeface="Arial" charset="0"/>
                        </a:rPr>
                        <a:t>1.2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rPr>
                        <a:t>7 lines/device = </a:t>
                      </a:r>
                      <a:r>
                        <a:rPr kumimoji="0" lang="en-US" sz="1400" b="1" i="0" u="none" strike="noStrike" cap="none" normalizeH="0" baseline="0" dirty="0" smtClean="0">
                          <a:ln>
                            <a:noFill/>
                          </a:ln>
                          <a:solidFill>
                            <a:srgbClr val="000000"/>
                          </a:solidFill>
                          <a:effectLst/>
                          <a:latin typeface="Arial" charset="0"/>
                        </a:rPr>
                        <a:t>1.4</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rPr>
                        <a:t>8 lines/device = </a:t>
                      </a:r>
                      <a:r>
                        <a:rPr kumimoji="0" lang="en-US" sz="1400" b="1" i="0" u="none" strike="noStrike" cap="none" normalizeH="0" baseline="0" dirty="0" smtClean="0">
                          <a:ln>
                            <a:noFill/>
                          </a:ln>
                          <a:solidFill>
                            <a:srgbClr val="000000"/>
                          </a:solidFill>
                          <a:effectLst/>
                          <a:latin typeface="Arial" charset="0"/>
                        </a:rPr>
                        <a:t>1.6</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rPr>
                        <a:t>9 lines/device = </a:t>
                      </a:r>
                      <a:r>
                        <a:rPr kumimoji="0" lang="en-US" sz="1400" b="1" i="0" u="none" strike="noStrike" cap="none" normalizeH="0" baseline="0" dirty="0" smtClean="0">
                          <a:ln>
                            <a:noFill/>
                          </a:ln>
                          <a:solidFill>
                            <a:srgbClr val="000000"/>
                          </a:solidFill>
                          <a:effectLst/>
                          <a:latin typeface="Arial" charset="0"/>
                        </a:rPr>
                        <a:t>1.8</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rPr>
                        <a:t>10 lines/device = </a:t>
                      </a:r>
                      <a:r>
                        <a:rPr kumimoji="0" lang="en-US" sz="1400" b="1" i="0" u="none" strike="noStrike" cap="none" normalizeH="0" baseline="0" dirty="0" smtClean="0">
                          <a:ln>
                            <a:noFill/>
                          </a:ln>
                          <a:solidFill>
                            <a:srgbClr val="000000"/>
                          </a:solidFill>
                          <a:effectLst/>
                          <a:latin typeface="Arial"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D9E6"/>
                    </a:solidFill>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rPr>
                        <a:t>1-5 apps/device = </a:t>
                      </a:r>
                      <a:r>
                        <a:rPr kumimoji="0" lang="en-US" sz="1400" b="1" i="0" u="none" strike="noStrike" cap="none" normalizeH="0" baseline="0" dirty="0" smtClean="0">
                          <a:ln>
                            <a:noFill/>
                          </a:ln>
                          <a:solidFill>
                            <a:srgbClr val="000000"/>
                          </a:solidFill>
                          <a:effectLst/>
                          <a:latin typeface="Arial" charset="0"/>
                        </a:rPr>
                        <a:t>1</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rPr>
                        <a:t>6 apps/device = </a:t>
                      </a:r>
                      <a:r>
                        <a:rPr kumimoji="0" lang="en-US" sz="1400" b="1" i="0" u="none" strike="noStrike" cap="none" normalizeH="0" baseline="0" dirty="0" smtClean="0">
                          <a:ln>
                            <a:noFill/>
                          </a:ln>
                          <a:solidFill>
                            <a:srgbClr val="000000"/>
                          </a:solidFill>
                          <a:effectLst/>
                          <a:latin typeface="Arial" charset="0"/>
                        </a:rPr>
                        <a:t>1.2</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rPr>
                        <a:t>7 apps/device = </a:t>
                      </a:r>
                      <a:r>
                        <a:rPr kumimoji="0" lang="en-US" sz="1400" b="1" i="0" u="none" strike="noStrike" cap="none" normalizeH="0" baseline="0" dirty="0" smtClean="0">
                          <a:ln>
                            <a:noFill/>
                          </a:ln>
                          <a:solidFill>
                            <a:srgbClr val="000000"/>
                          </a:solidFill>
                          <a:effectLst/>
                          <a:latin typeface="Arial" charset="0"/>
                        </a:rPr>
                        <a:t>1.4</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rPr>
                        <a:t>8 apps/device = </a:t>
                      </a:r>
                      <a:r>
                        <a:rPr kumimoji="0" lang="en-US" sz="1400" b="1" i="0" u="none" strike="noStrike" cap="none" normalizeH="0" baseline="0" dirty="0" smtClean="0">
                          <a:ln>
                            <a:noFill/>
                          </a:ln>
                          <a:solidFill>
                            <a:srgbClr val="000000"/>
                          </a:solidFill>
                          <a:effectLst/>
                          <a:latin typeface="Arial" charset="0"/>
                        </a:rPr>
                        <a:t>1.6</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rPr>
                        <a:t>9 apps/device = </a:t>
                      </a:r>
                      <a:r>
                        <a:rPr kumimoji="0" lang="en-US" sz="1400" b="1" i="0" u="none" strike="noStrike" cap="none" normalizeH="0" baseline="0" dirty="0" smtClean="0">
                          <a:ln>
                            <a:noFill/>
                          </a:ln>
                          <a:solidFill>
                            <a:srgbClr val="000000"/>
                          </a:solidFill>
                          <a:effectLst/>
                          <a:latin typeface="Arial" charset="0"/>
                        </a:rPr>
                        <a:t>1.8</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rPr>
                        <a:t>10 apps/device = </a:t>
                      </a:r>
                      <a:r>
                        <a:rPr kumimoji="0" lang="en-US" sz="1400" b="1" i="0" u="none" strike="noStrike" cap="none" normalizeH="0" baseline="0" dirty="0" smtClean="0">
                          <a:ln>
                            <a:noFill/>
                          </a:ln>
                          <a:solidFill>
                            <a:srgbClr val="000000"/>
                          </a:solidFill>
                          <a:effectLst/>
                          <a:latin typeface="Arial" charset="0"/>
                        </a:rPr>
                        <a:t>2</a:t>
                      </a:r>
                      <a:endParaRPr kumimoji="0" lang="en-US" sz="1800" b="1" i="0" u="none" strike="noStrike" cap="none" normalizeH="0" baseline="0" dirty="0" smtClean="0">
                        <a:ln>
                          <a:noFill/>
                        </a:ln>
                        <a:solidFill>
                          <a:srgbClr val="000000"/>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D9E6"/>
                    </a:solidFill>
                  </a:tcPr>
                </a:tc>
              </a:tr>
              <a:tr h="427038">
                <a:tc gridSpan="6">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FFFF"/>
                          </a:solidFill>
                          <a:effectLst/>
                          <a:latin typeface="Arial" charset="0"/>
                        </a:rPr>
                        <a:t>Step 4:  Total # of CTI Devices * Max (Line Factor, Application Factor) = Total CTI Resources needed</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50838">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charset="0"/>
                        </a:rPr>
                        <a:t>Examples: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D9E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953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charset="0"/>
                        </a:rPr>
                        <a:t>500 CTI devices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DF3"/>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rPr>
                        <a:t>9 lines per device = 1.8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DF3"/>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rPr>
                        <a:t>4 apps/device = 1.0</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00"/>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DF3"/>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rPr>
                        <a:t>500 * Max (1.8, 1.0)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Arial" charset="0"/>
                        </a:rPr>
                        <a:t>500 * 1.8 = 900 </a:t>
                      </a:r>
                      <a:r>
                        <a:rPr kumimoji="0" lang="en-US" sz="1400" b="0" i="0" u="none" strike="noStrike" cap="none" normalizeH="0" baseline="0" dirty="0" smtClean="0">
                          <a:ln>
                            <a:noFill/>
                          </a:ln>
                          <a:solidFill>
                            <a:srgbClr val="000000"/>
                          </a:solidFill>
                          <a:effectLst/>
                          <a:latin typeface="Arial" charset="0"/>
                        </a:rPr>
                        <a:t>CTI resources required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DF3"/>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00"/>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DF3"/>
                    </a:solidFill>
                  </a:tcPr>
                </a:tc>
              </a:tr>
              <a:tr h="5953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charset="0"/>
                        </a:rPr>
                        <a:t>2.000 CTI devices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D9E6"/>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rPr>
                        <a:t>5 lines per device = 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D9E6"/>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rPr>
                        <a:t>9 apps/device = 1.8</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D9E6"/>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rPr>
                        <a:t>2,000 * Max (1.0, 1.8)</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Arial" charset="0"/>
                        </a:rPr>
                        <a:t>2,000 * 1.8 = 3,600 </a:t>
                      </a:r>
                      <a:r>
                        <a:rPr kumimoji="0" lang="en-US" sz="1400" b="0" i="0" u="none" strike="noStrike" cap="none" normalizeH="0" baseline="0" dirty="0" smtClean="0">
                          <a:ln>
                            <a:noFill/>
                          </a:ln>
                          <a:solidFill>
                            <a:srgbClr val="000000"/>
                          </a:solidFill>
                          <a:effectLst/>
                          <a:latin typeface="Arial" charset="0"/>
                        </a:rPr>
                        <a:t>CTI resources required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D9E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00"/>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D9E6"/>
                    </a:solidFill>
                  </a:tcPr>
                </a:tc>
              </a:tr>
              <a:tr h="5953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Arial" charset="0"/>
                        </a:rPr>
                        <a:t>5,000 CTI devices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DF3"/>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rPr>
                        <a:t>3 lines per device = 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DF3"/>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rPr>
                        <a:t>3 apps/device = 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DF3"/>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rPr>
                        <a:t>5,000 * Max(1.0, 1.0)</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Arial" charset="0"/>
                        </a:rPr>
                        <a:t>5,000 * 1.0 = 5,000 </a:t>
                      </a:r>
                      <a:r>
                        <a:rPr kumimoji="0" lang="en-US" sz="1400" b="0" i="0" u="none" strike="noStrike" cap="none" normalizeH="0" baseline="0" dirty="0" smtClean="0">
                          <a:ln>
                            <a:noFill/>
                          </a:ln>
                          <a:solidFill>
                            <a:srgbClr val="000000"/>
                          </a:solidFill>
                          <a:effectLst/>
                          <a:latin typeface="Arial" charset="0"/>
                        </a:rPr>
                        <a:t>CTI resources required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DF3"/>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00"/>
                        </a:solidFill>
                        <a:effectLst/>
                        <a:latin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DF3"/>
                    </a:solidFill>
                  </a:tcPr>
                </a:tc>
              </a:tr>
              <a:tr h="5953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rPr>
                        <a:t>10,000 CTI devices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DF3"/>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rPr>
                        <a:t>5 lines per device = 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DF3"/>
                    </a:solid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rPr>
                        <a:t>5 apps/device = 1.0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DF3"/>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Arial" charset="0"/>
                          <a:ea typeface="+mn-ea"/>
                          <a:cs typeface="+mn-cs"/>
                        </a:rPr>
                        <a:t>10,000 * Max(1.0, 1.0)</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kern="1200" cap="none" normalizeH="0" baseline="0" dirty="0" smtClean="0">
                          <a:ln>
                            <a:noFill/>
                          </a:ln>
                          <a:solidFill>
                            <a:srgbClr val="000000"/>
                          </a:solidFill>
                          <a:effectLst/>
                          <a:latin typeface="Arial" charset="0"/>
                          <a:ea typeface="+mn-ea"/>
                          <a:cs typeface="+mn-cs"/>
                        </a:rPr>
                        <a:t>10,000 * 1 = 10,000 </a:t>
                      </a:r>
                      <a:r>
                        <a:rPr kumimoji="0" lang="en-US" sz="1400" b="0" i="0" u="none" strike="noStrike" kern="1200" cap="none" normalizeH="0" baseline="0" dirty="0" smtClean="0">
                          <a:ln>
                            <a:noFill/>
                          </a:ln>
                          <a:solidFill>
                            <a:srgbClr val="000000"/>
                          </a:solidFill>
                          <a:effectLst/>
                          <a:latin typeface="Arial" charset="0"/>
                          <a:ea typeface="+mn-ea"/>
                          <a:cs typeface="+mn-cs"/>
                        </a:rPr>
                        <a:t>CTI resources required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DF3"/>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kern="1200" cap="none" normalizeH="0" baseline="0" dirty="0" smtClean="0">
                        <a:ln>
                          <a:noFill/>
                        </a:ln>
                        <a:solidFill>
                          <a:srgbClr val="000000"/>
                        </a:solidFill>
                        <a:effectLst/>
                        <a:latin typeface="Arial" charset="0"/>
                        <a:ea typeface="+mn-ea"/>
                        <a:cs typeface="+mn-cs"/>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DF3"/>
                    </a:solidFill>
                  </a:tcPr>
                </a:tc>
              </a:tr>
            </a:tbl>
          </a:graphicData>
        </a:graphic>
      </p:graphicFrame>
      <p:sp>
        <p:nvSpPr>
          <p:cNvPr id="12331" name="Title 4"/>
          <p:cNvSpPr>
            <a:spLocks noGrp="1"/>
          </p:cNvSpPr>
          <p:nvPr>
            <p:ph type="title"/>
          </p:nvPr>
        </p:nvSpPr>
        <p:spPr>
          <a:xfrm>
            <a:off x="304800" y="228600"/>
            <a:ext cx="8610600" cy="685800"/>
          </a:xfrm>
        </p:spPr>
        <p:txBody>
          <a:bodyPr/>
          <a:lstStyle/>
          <a:p>
            <a:r>
              <a:rPr lang="en-US" sz="2400" smtClean="0"/>
              <a:t>Determining CTI Resources Required</a:t>
            </a:r>
            <a:br>
              <a:rPr lang="en-US" sz="2400" smtClean="0"/>
            </a:br>
            <a:r>
              <a:rPr lang="en-US" sz="2000" smtClean="0"/>
              <a:t>Unified CM 8.6(1)</a:t>
            </a:r>
            <a:endParaRPr lang="en-US" sz="2400" smtClean="0"/>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z="2800" smtClean="0">
                <a:cs typeface="Arial" charset="0"/>
              </a:rPr>
              <a:t>Cisco Unified Communications Sizing Tool (CUCST)</a:t>
            </a:r>
            <a:endParaRPr lang="en-US" sz="2800" smtClean="0"/>
          </a:p>
        </p:txBody>
      </p:sp>
      <p:sp>
        <p:nvSpPr>
          <p:cNvPr id="13315" name="Content Placeholder 2"/>
          <p:cNvSpPr>
            <a:spLocks noGrp="1"/>
          </p:cNvSpPr>
          <p:nvPr>
            <p:ph idx="1"/>
          </p:nvPr>
        </p:nvSpPr>
        <p:spPr>
          <a:xfrm>
            <a:off x="655638" y="1371600"/>
            <a:ext cx="7940675" cy="3721100"/>
          </a:xfrm>
        </p:spPr>
        <p:txBody>
          <a:bodyPr/>
          <a:lstStyle/>
          <a:p>
            <a:r>
              <a:rPr lang="en-US" smtClean="0"/>
              <a:t>Use the </a:t>
            </a:r>
            <a:r>
              <a:rPr lang="en-US" smtClean="0">
                <a:cs typeface="Arial" charset="0"/>
              </a:rPr>
              <a:t>Cisco Unified Communications Sizing Tool (CUCST) </a:t>
            </a:r>
            <a:r>
              <a:rPr lang="en-US" smtClean="0"/>
              <a:t>to determine CTI cluster sizing for:</a:t>
            </a:r>
          </a:p>
          <a:p>
            <a:pPr lvl="1"/>
            <a:r>
              <a:rPr lang="en-US" smtClean="0"/>
              <a:t>Mixtures of CTI and non-CTI devices</a:t>
            </a:r>
          </a:p>
          <a:p>
            <a:pPr lvl="1"/>
            <a:r>
              <a:rPr lang="en-US" smtClean="0"/>
              <a:t>Various Busy Hour Call Attempt Rates</a:t>
            </a:r>
          </a:p>
          <a:p>
            <a:pPr lvl="1"/>
            <a:r>
              <a:rPr lang="en-US" smtClean="0"/>
              <a:t>Cases when devices are configured with &gt; 5 lines</a:t>
            </a:r>
          </a:p>
          <a:p>
            <a:pPr lvl="1"/>
            <a:r>
              <a:rPr lang="en-US" smtClean="0"/>
              <a:t>Cases when devices are configured with &gt; 5 applications</a:t>
            </a:r>
          </a:p>
          <a:p>
            <a:r>
              <a:rPr lang="en-US" smtClean="0">
                <a:cs typeface="Arial" charset="0"/>
              </a:rPr>
              <a:t>Cisco Unified Communications Sizing Tool (CUCST) </a:t>
            </a:r>
            <a:r>
              <a:rPr lang="en-US" smtClean="0"/>
              <a:t>will be updated with new rules based on these scalability rules by June 7, 2011</a:t>
            </a:r>
          </a:p>
          <a:p>
            <a:r>
              <a:rPr lang="en-US" smtClean="0"/>
              <a:t>For CTI sizing questions email:  </a:t>
            </a:r>
            <a:r>
              <a:rPr lang="en-US" smtClean="0">
                <a:hlinkClick r:id="rId2"/>
              </a:rPr>
              <a:t>uc-sizing@cisco.com</a:t>
            </a:r>
            <a:r>
              <a:rPr lang="en-US" smtClean="0"/>
              <a:t> </a:t>
            </a:r>
          </a:p>
          <a:p>
            <a:r>
              <a:rPr lang="en-US" smtClean="0"/>
              <a:t>Link to </a:t>
            </a:r>
            <a:r>
              <a:rPr lang="en-US" smtClean="0">
                <a:cs typeface="Arial" charset="0"/>
              </a:rPr>
              <a:t>Cisco Unified Communications Sizing Tool</a:t>
            </a:r>
            <a:r>
              <a:rPr lang="en-US" smtClean="0"/>
              <a:t>:</a:t>
            </a:r>
          </a:p>
          <a:p>
            <a:pPr lvl="1"/>
            <a:r>
              <a:rPr lang="en-US" smtClean="0">
                <a:hlinkClick r:id="rId3"/>
              </a:rPr>
              <a:t>http://tools.cisco.com/cucst/faces/newSol.jsp?create=1</a:t>
            </a:r>
            <a:r>
              <a:rPr lang="en-US" smtClean="0"/>
              <a:t> </a:t>
            </a:r>
          </a:p>
          <a:p>
            <a:endParaRPr lang="en-US" smtClean="0"/>
          </a:p>
          <a:p>
            <a:endParaRPr lang="en-US" smtClean="0"/>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38" name="Group 88"/>
          <p:cNvGrpSpPr>
            <a:grpSpLocks/>
          </p:cNvGrpSpPr>
          <p:nvPr/>
        </p:nvGrpSpPr>
        <p:grpSpPr bwMode="auto">
          <a:xfrm>
            <a:off x="0" y="0"/>
            <a:ext cx="9144000" cy="4383088"/>
            <a:chOff x="0" y="0"/>
            <a:chExt cx="5760" cy="2761"/>
          </a:xfrm>
        </p:grpSpPr>
        <p:grpSp>
          <p:nvGrpSpPr>
            <p:cNvPr id="14339" name="Group 53"/>
            <p:cNvGrpSpPr>
              <a:grpSpLocks/>
            </p:cNvGrpSpPr>
            <p:nvPr/>
          </p:nvGrpSpPr>
          <p:grpSpPr bwMode="auto">
            <a:xfrm>
              <a:off x="1727" y="1485"/>
              <a:ext cx="2400" cy="1276"/>
              <a:chOff x="3272" y="1316"/>
              <a:chExt cx="1889" cy="1002"/>
            </a:xfrm>
          </p:grpSpPr>
          <p:sp>
            <p:nvSpPr>
              <p:cNvPr id="14341" name="AutoShape 54"/>
              <p:cNvSpPr>
                <a:spLocks noChangeAspect="1" noChangeArrowheads="1" noTextEdit="1"/>
              </p:cNvSpPr>
              <p:nvPr/>
            </p:nvSpPr>
            <p:spPr bwMode="auto">
              <a:xfrm>
                <a:off x="3272" y="1316"/>
                <a:ext cx="1889" cy="1002"/>
              </a:xfrm>
              <a:prstGeom prst="rect">
                <a:avLst/>
              </a:prstGeom>
              <a:noFill/>
              <a:ln w="9525">
                <a:noFill/>
                <a:miter lim="800000"/>
                <a:headEnd/>
                <a:tailEnd/>
              </a:ln>
            </p:spPr>
            <p:txBody>
              <a:bodyPr/>
              <a:lstStyle/>
              <a:p>
                <a:endParaRPr lang="en-US"/>
              </a:p>
            </p:txBody>
          </p:sp>
          <p:sp>
            <p:nvSpPr>
              <p:cNvPr id="14342" name="Rectangle 55"/>
              <p:cNvSpPr>
                <a:spLocks noChangeArrowheads="1"/>
              </p:cNvSpPr>
              <p:nvPr/>
            </p:nvSpPr>
            <p:spPr bwMode="auto">
              <a:xfrm>
                <a:off x="3803" y="1980"/>
                <a:ext cx="86" cy="325"/>
              </a:xfrm>
              <a:prstGeom prst="rect">
                <a:avLst/>
              </a:prstGeom>
              <a:solidFill>
                <a:srgbClr val="B21A1A"/>
              </a:solidFill>
              <a:ln w="9525">
                <a:noFill/>
                <a:miter lim="800000"/>
                <a:headEnd/>
                <a:tailEnd/>
              </a:ln>
            </p:spPr>
            <p:txBody>
              <a:bodyPr/>
              <a:lstStyle/>
              <a:p>
                <a:pPr algn="ctr" eaLnBrk="0" hangingPunct="0">
                  <a:lnSpc>
                    <a:spcPct val="90000"/>
                  </a:lnSpc>
                </a:pPr>
                <a:endParaRPr lang="en-US"/>
              </a:p>
            </p:txBody>
          </p:sp>
          <p:sp>
            <p:nvSpPr>
              <p:cNvPr id="14343" name="Freeform 56"/>
              <p:cNvSpPr>
                <a:spLocks/>
              </p:cNvSpPr>
              <p:nvPr/>
            </p:nvSpPr>
            <p:spPr bwMode="auto">
              <a:xfrm>
                <a:off x="4304" y="1971"/>
                <a:ext cx="249" cy="343"/>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
                  <a:gd name="T34" fmla="*/ 0 h 80"/>
                  <a:gd name="T35" fmla="*/ 58 w 58"/>
                  <a:gd name="T36" fmla="*/ 80 h 8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rgbClr val="B21A1A"/>
              </a:solidFill>
              <a:ln w="9525">
                <a:noFill/>
                <a:round/>
                <a:headEnd/>
                <a:tailEnd/>
              </a:ln>
            </p:spPr>
            <p:txBody>
              <a:bodyPr/>
              <a:lstStyle/>
              <a:p>
                <a:endParaRPr lang="en-US"/>
              </a:p>
            </p:txBody>
          </p:sp>
          <p:sp>
            <p:nvSpPr>
              <p:cNvPr id="14344" name="Freeform 57"/>
              <p:cNvSpPr>
                <a:spLocks/>
              </p:cNvSpPr>
              <p:nvPr/>
            </p:nvSpPr>
            <p:spPr bwMode="auto">
              <a:xfrm>
                <a:off x="3443" y="1971"/>
                <a:ext cx="249" cy="343"/>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
                  <a:gd name="T34" fmla="*/ 0 h 80"/>
                  <a:gd name="T35" fmla="*/ 58 w 58"/>
                  <a:gd name="T36" fmla="*/ 80 h 8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rgbClr val="B21A1A"/>
              </a:solidFill>
              <a:ln w="9525">
                <a:noFill/>
                <a:round/>
                <a:headEnd/>
                <a:tailEnd/>
              </a:ln>
            </p:spPr>
            <p:txBody>
              <a:bodyPr/>
              <a:lstStyle/>
              <a:p>
                <a:endParaRPr lang="en-US"/>
              </a:p>
            </p:txBody>
          </p:sp>
          <p:sp>
            <p:nvSpPr>
              <p:cNvPr id="14345" name="Freeform 58"/>
              <p:cNvSpPr>
                <a:spLocks noEditPoints="1"/>
              </p:cNvSpPr>
              <p:nvPr/>
            </p:nvSpPr>
            <p:spPr bwMode="auto">
              <a:xfrm>
                <a:off x="4643" y="1971"/>
                <a:ext cx="342" cy="343"/>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0"/>
                  <a:gd name="T31" fmla="*/ 0 h 80"/>
                  <a:gd name="T32" fmla="*/ 80 w 80"/>
                  <a:gd name="T33" fmla="*/ 80 h 8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rgbClr val="B21A1A"/>
              </a:solidFill>
              <a:ln w="9525">
                <a:noFill/>
                <a:round/>
                <a:headEnd/>
                <a:tailEnd/>
              </a:ln>
            </p:spPr>
            <p:txBody>
              <a:bodyPr/>
              <a:lstStyle/>
              <a:p>
                <a:endParaRPr lang="en-US"/>
              </a:p>
            </p:txBody>
          </p:sp>
          <p:sp>
            <p:nvSpPr>
              <p:cNvPr id="14346" name="Freeform 59"/>
              <p:cNvSpPr>
                <a:spLocks/>
              </p:cNvSpPr>
              <p:nvPr/>
            </p:nvSpPr>
            <p:spPr bwMode="auto">
              <a:xfrm>
                <a:off x="4000" y="1971"/>
                <a:ext cx="223" cy="343"/>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2"/>
                  <a:gd name="T52" fmla="*/ 0 h 80"/>
                  <a:gd name="T53" fmla="*/ 52 w 52"/>
                  <a:gd name="T54" fmla="*/ 80 h 8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rgbClr val="B21A1A"/>
              </a:solidFill>
              <a:ln w="9525">
                <a:noFill/>
                <a:round/>
                <a:headEnd/>
                <a:tailEnd/>
              </a:ln>
            </p:spPr>
            <p:txBody>
              <a:bodyPr/>
              <a:lstStyle/>
              <a:p>
                <a:endParaRPr lang="en-US"/>
              </a:p>
            </p:txBody>
          </p:sp>
          <p:sp>
            <p:nvSpPr>
              <p:cNvPr id="14347" name="Freeform 60"/>
              <p:cNvSpPr>
                <a:spLocks/>
              </p:cNvSpPr>
              <p:nvPr/>
            </p:nvSpPr>
            <p:spPr bwMode="auto">
              <a:xfrm>
                <a:off x="3272" y="1586"/>
                <a:ext cx="81" cy="167"/>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 name="T21" fmla="*/ 0 w 19"/>
                  <a:gd name="T22" fmla="*/ 0 h 39"/>
                  <a:gd name="T23" fmla="*/ 19 w 1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rgbClr val="015F85"/>
              </a:solidFill>
              <a:ln w="9525">
                <a:noFill/>
                <a:round/>
                <a:headEnd/>
                <a:tailEnd/>
              </a:ln>
            </p:spPr>
            <p:txBody>
              <a:bodyPr/>
              <a:lstStyle/>
              <a:p>
                <a:endParaRPr lang="en-US"/>
              </a:p>
            </p:txBody>
          </p:sp>
          <p:sp>
            <p:nvSpPr>
              <p:cNvPr id="14348" name="Freeform 61"/>
              <p:cNvSpPr>
                <a:spLocks/>
              </p:cNvSpPr>
              <p:nvPr/>
            </p:nvSpPr>
            <p:spPr bwMode="auto">
              <a:xfrm>
                <a:off x="3499" y="1474"/>
                <a:ext cx="81"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rgbClr val="015F85"/>
              </a:solidFill>
              <a:ln w="9525">
                <a:noFill/>
                <a:round/>
                <a:headEnd/>
                <a:tailEnd/>
              </a:ln>
            </p:spPr>
            <p:txBody>
              <a:bodyPr/>
              <a:lstStyle/>
              <a:p>
                <a:endParaRPr lang="en-US"/>
              </a:p>
            </p:txBody>
          </p:sp>
          <p:sp>
            <p:nvSpPr>
              <p:cNvPr id="14349" name="Freeform 62"/>
              <p:cNvSpPr>
                <a:spLocks/>
              </p:cNvSpPr>
              <p:nvPr/>
            </p:nvSpPr>
            <p:spPr bwMode="auto">
              <a:xfrm>
                <a:off x="3722" y="1320"/>
                <a:ext cx="81" cy="514"/>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 name="T21" fmla="*/ 0 w 19"/>
                  <a:gd name="T22" fmla="*/ 0 h 120"/>
                  <a:gd name="T23" fmla="*/ 19 w 19"/>
                  <a:gd name="T24" fmla="*/ 120 h 1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rgbClr val="015F85"/>
              </a:solidFill>
              <a:ln w="9525">
                <a:noFill/>
                <a:round/>
                <a:headEnd/>
                <a:tailEnd/>
              </a:ln>
            </p:spPr>
            <p:txBody>
              <a:bodyPr/>
              <a:lstStyle/>
              <a:p>
                <a:endParaRPr lang="en-US"/>
              </a:p>
            </p:txBody>
          </p:sp>
          <p:sp>
            <p:nvSpPr>
              <p:cNvPr id="14350" name="Freeform 63"/>
              <p:cNvSpPr>
                <a:spLocks/>
              </p:cNvSpPr>
              <p:nvPr/>
            </p:nvSpPr>
            <p:spPr bwMode="auto">
              <a:xfrm>
                <a:off x="3949" y="1474"/>
                <a:ext cx="81"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rgbClr val="015F85"/>
              </a:solidFill>
              <a:ln w="9525">
                <a:noFill/>
                <a:round/>
                <a:headEnd/>
                <a:tailEnd/>
              </a:ln>
            </p:spPr>
            <p:txBody>
              <a:bodyPr/>
              <a:lstStyle/>
              <a:p>
                <a:endParaRPr lang="en-US"/>
              </a:p>
            </p:txBody>
          </p:sp>
          <p:sp>
            <p:nvSpPr>
              <p:cNvPr id="14351" name="Freeform 64"/>
              <p:cNvSpPr>
                <a:spLocks/>
              </p:cNvSpPr>
              <p:nvPr/>
            </p:nvSpPr>
            <p:spPr bwMode="auto">
              <a:xfrm>
                <a:off x="4171" y="1586"/>
                <a:ext cx="86" cy="167"/>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 name="T21" fmla="*/ 0 w 20"/>
                  <a:gd name="T22" fmla="*/ 0 h 39"/>
                  <a:gd name="T23" fmla="*/ 20 w 2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rgbClr val="015F85"/>
              </a:solidFill>
              <a:ln w="9525">
                <a:noFill/>
                <a:round/>
                <a:headEnd/>
                <a:tailEnd/>
              </a:ln>
            </p:spPr>
            <p:txBody>
              <a:bodyPr/>
              <a:lstStyle/>
              <a:p>
                <a:endParaRPr lang="en-US"/>
              </a:p>
            </p:txBody>
          </p:sp>
          <p:sp>
            <p:nvSpPr>
              <p:cNvPr id="14352" name="Freeform 65"/>
              <p:cNvSpPr>
                <a:spLocks/>
              </p:cNvSpPr>
              <p:nvPr/>
            </p:nvSpPr>
            <p:spPr bwMode="auto">
              <a:xfrm>
                <a:off x="4398" y="1474"/>
                <a:ext cx="82"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rgbClr val="015F85"/>
              </a:solidFill>
              <a:ln w="9525">
                <a:noFill/>
                <a:round/>
                <a:headEnd/>
                <a:tailEnd/>
              </a:ln>
            </p:spPr>
            <p:txBody>
              <a:bodyPr/>
              <a:lstStyle/>
              <a:p>
                <a:endParaRPr lang="en-US"/>
              </a:p>
            </p:txBody>
          </p:sp>
          <p:sp>
            <p:nvSpPr>
              <p:cNvPr id="14353" name="Freeform 66"/>
              <p:cNvSpPr>
                <a:spLocks/>
              </p:cNvSpPr>
              <p:nvPr/>
            </p:nvSpPr>
            <p:spPr bwMode="auto">
              <a:xfrm>
                <a:off x="4625" y="1320"/>
                <a:ext cx="82" cy="514"/>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 name="T21" fmla="*/ 0 w 19"/>
                  <a:gd name="T22" fmla="*/ 0 h 120"/>
                  <a:gd name="T23" fmla="*/ 19 w 19"/>
                  <a:gd name="T24" fmla="*/ 120 h 1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rgbClr val="015F85"/>
              </a:solidFill>
              <a:ln w="9525">
                <a:noFill/>
                <a:round/>
                <a:headEnd/>
                <a:tailEnd/>
              </a:ln>
            </p:spPr>
            <p:txBody>
              <a:bodyPr/>
              <a:lstStyle/>
              <a:p>
                <a:endParaRPr lang="en-US"/>
              </a:p>
            </p:txBody>
          </p:sp>
          <p:sp>
            <p:nvSpPr>
              <p:cNvPr id="14354" name="Freeform 67"/>
              <p:cNvSpPr>
                <a:spLocks/>
              </p:cNvSpPr>
              <p:nvPr/>
            </p:nvSpPr>
            <p:spPr bwMode="auto">
              <a:xfrm>
                <a:off x="4848" y="1474"/>
                <a:ext cx="82"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rgbClr val="015F85"/>
              </a:solidFill>
              <a:ln w="9525">
                <a:noFill/>
                <a:round/>
                <a:headEnd/>
                <a:tailEnd/>
              </a:ln>
            </p:spPr>
            <p:txBody>
              <a:bodyPr/>
              <a:lstStyle/>
              <a:p>
                <a:endParaRPr lang="en-US"/>
              </a:p>
            </p:txBody>
          </p:sp>
          <p:sp>
            <p:nvSpPr>
              <p:cNvPr id="14355" name="Freeform 68"/>
              <p:cNvSpPr>
                <a:spLocks/>
              </p:cNvSpPr>
              <p:nvPr/>
            </p:nvSpPr>
            <p:spPr bwMode="auto">
              <a:xfrm>
                <a:off x="5075" y="1586"/>
                <a:ext cx="82" cy="167"/>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 name="T21" fmla="*/ 0 w 19"/>
                  <a:gd name="T22" fmla="*/ 0 h 39"/>
                  <a:gd name="T23" fmla="*/ 19 w 1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rgbClr val="015F85"/>
              </a:solidFill>
              <a:ln w="9525">
                <a:noFill/>
                <a:round/>
                <a:headEnd/>
                <a:tailEnd/>
              </a:ln>
            </p:spPr>
            <p:txBody>
              <a:bodyPr/>
              <a:lstStyle/>
              <a:p>
                <a:endParaRPr lang="en-US"/>
              </a:p>
            </p:txBody>
          </p:sp>
        </p:grpSp>
        <p:sp>
          <p:nvSpPr>
            <p:cNvPr id="14340" name="Rectangle 70"/>
            <p:cNvSpPr>
              <a:spLocks noChangeArrowheads="1"/>
            </p:cNvSpPr>
            <p:nvPr/>
          </p:nvSpPr>
          <p:spPr bwMode="auto">
            <a:xfrm>
              <a:off x="0" y="0"/>
              <a:ext cx="5760" cy="432"/>
            </a:xfrm>
            <a:prstGeom prst="rect">
              <a:avLst/>
            </a:prstGeom>
            <a:solidFill>
              <a:srgbClr val="FFFFFF"/>
            </a:solidFill>
            <a:ln w="9525" algn="ctr">
              <a:noFill/>
              <a:miter lim="800000"/>
              <a:headEnd/>
              <a:tailEnd/>
            </a:ln>
          </p:spPr>
          <p:txBody>
            <a:bodyPr wrap="none" lIns="82124" tIns="41061" rIns="82124" bIns="41061" anchor="ctr"/>
            <a:lstStyle/>
            <a:p>
              <a:pPr algn="ctr" eaLnBrk="0" hangingPunct="0">
                <a:lnSpc>
                  <a:spcPct val="90000"/>
                </a:lnSpc>
              </a:pPr>
              <a:endParaRPr lang="en-US"/>
            </a:p>
          </p:txBody>
        </p:sp>
      </p:gr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smtClean="0"/>
              <a:t>Agenda</a:t>
            </a:r>
          </a:p>
        </p:txBody>
      </p:sp>
      <p:sp>
        <p:nvSpPr>
          <p:cNvPr id="4099" name="Content Placeholder 2"/>
          <p:cNvSpPr>
            <a:spLocks noGrp="1"/>
          </p:cNvSpPr>
          <p:nvPr>
            <p:ph idx="1"/>
          </p:nvPr>
        </p:nvSpPr>
        <p:spPr/>
        <p:txBody>
          <a:bodyPr/>
          <a:lstStyle/>
          <a:p>
            <a:r>
              <a:rPr lang="en-US" smtClean="0"/>
              <a:t>CTI Improvement Highlights</a:t>
            </a:r>
          </a:p>
          <a:p>
            <a:r>
              <a:rPr lang="en-US" smtClean="0"/>
              <a:t>Definition of terms</a:t>
            </a:r>
          </a:p>
          <a:p>
            <a:r>
              <a:rPr lang="en-US" smtClean="0"/>
              <a:t>Multiple CTI-enabled Lines</a:t>
            </a:r>
          </a:p>
          <a:p>
            <a:r>
              <a:rPr lang="en-US" smtClean="0"/>
              <a:t>Multiple CTI Applications per Device</a:t>
            </a:r>
          </a:p>
          <a:p>
            <a:r>
              <a:rPr lang="en-US" smtClean="0"/>
              <a:t>Example of CTI scalability sizing</a:t>
            </a:r>
          </a:p>
          <a:p>
            <a:r>
              <a:rPr lang="en-US" smtClean="0"/>
              <a:t>CTI Subscriber &amp; Cluster capacity</a:t>
            </a:r>
          </a:p>
          <a:p>
            <a:r>
              <a:rPr lang="en-US" smtClean="0"/>
              <a:t>UC Capacity Tool</a:t>
            </a:r>
          </a:p>
          <a:p>
            <a:endParaRPr lang="en-US" smtClean="0"/>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30188" y="431800"/>
            <a:ext cx="8588375" cy="838200"/>
          </a:xfrm>
        </p:spPr>
        <p:txBody>
          <a:bodyPr/>
          <a:lstStyle/>
          <a:p>
            <a:pPr>
              <a:defRPr/>
            </a:pPr>
            <a:r>
              <a:rPr b="1" smtClean="0">
                <a:solidFill>
                  <a:schemeClr val="tx2"/>
                </a:solidFill>
              </a:rPr>
              <a:t>Scalability </a:t>
            </a:r>
            <a:r>
              <a:rPr sz="3200" b="1" smtClean="0">
                <a:solidFill>
                  <a:schemeClr val="tx2"/>
                </a:solidFill>
              </a:rPr>
              <a:t>Enhancements</a:t>
            </a:r>
            <a:br>
              <a:rPr sz="3200" b="1" smtClean="0">
                <a:solidFill>
                  <a:schemeClr val="tx2"/>
                </a:solidFill>
              </a:rPr>
            </a:br>
            <a:r>
              <a:rPr sz="2800" b="1" smtClean="0">
                <a:solidFill>
                  <a:schemeClr val="tx2"/>
                </a:solidFill>
              </a:rPr>
              <a:t>Unified CM 8.6(1)</a:t>
            </a:r>
            <a:endParaRPr sz="3200" b="1">
              <a:solidFill>
                <a:schemeClr val="tx2"/>
              </a:solidFill>
            </a:endParaRPr>
          </a:p>
        </p:txBody>
      </p:sp>
      <p:sp>
        <p:nvSpPr>
          <p:cNvPr id="5" name="AutoShape 4"/>
          <p:cNvSpPr>
            <a:spLocks noChangeArrowheads="1"/>
          </p:cNvSpPr>
          <p:nvPr/>
        </p:nvSpPr>
        <p:spPr bwMode="auto">
          <a:xfrm>
            <a:off x="304800" y="1633538"/>
            <a:ext cx="2438400" cy="1533525"/>
          </a:xfrm>
          <a:prstGeom prst="roundRect">
            <a:avLst>
              <a:gd name="adj" fmla="val 16667"/>
            </a:avLst>
          </a:prstGeom>
          <a:solidFill>
            <a:srgbClr val="F68025">
              <a:alpha val="16078"/>
            </a:srgbClr>
          </a:solidFill>
          <a:ln w="28575">
            <a:solidFill>
              <a:srgbClr val="F68025"/>
            </a:solidFill>
            <a:round/>
            <a:headEnd/>
            <a:tailEnd/>
          </a:ln>
        </p:spPr>
        <p:txBody>
          <a:bodyPr lIns="0" tIns="0" rIns="0" bIns="0">
            <a:spAutoFit/>
          </a:bodyPr>
          <a:lstStyle/>
          <a:p>
            <a:pPr marL="119063" indent="-119063"/>
            <a:r>
              <a:rPr lang="en-US" sz="1800" b="1">
                <a:solidFill>
                  <a:srgbClr val="000000"/>
                </a:solidFill>
                <a:cs typeface="Arial" charset="0"/>
              </a:rPr>
              <a:t>General Scalability increase: </a:t>
            </a:r>
          </a:p>
          <a:p>
            <a:pPr marL="119063" indent="-119063">
              <a:buFont typeface="Arial" charset="0"/>
              <a:buChar char="•"/>
            </a:pPr>
            <a:r>
              <a:rPr lang="en-US" sz="1800">
                <a:solidFill>
                  <a:srgbClr val="000000"/>
                </a:solidFill>
                <a:cs typeface="Arial" charset="0"/>
              </a:rPr>
              <a:t>Up to 10,000 users per server pair *</a:t>
            </a:r>
          </a:p>
          <a:p>
            <a:pPr marL="119063" indent="-119063">
              <a:buFont typeface="Arial" charset="0"/>
              <a:buChar char="•"/>
            </a:pPr>
            <a:r>
              <a:rPr lang="en-US" sz="1800">
                <a:solidFill>
                  <a:srgbClr val="000000"/>
                </a:solidFill>
                <a:cs typeface="Arial" charset="0"/>
              </a:rPr>
              <a:t>33% Increase</a:t>
            </a:r>
          </a:p>
        </p:txBody>
      </p:sp>
      <p:sp>
        <p:nvSpPr>
          <p:cNvPr id="10" name="AutoShape 4"/>
          <p:cNvSpPr>
            <a:spLocks noChangeArrowheads="1"/>
          </p:cNvSpPr>
          <p:nvPr/>
        </p:nvSpPr>
        <p:spPr bwMode="auto">
          <a:xfrm>
            <a:off x="304800" y="3471863"/>
            <a:ext cx="2438400" cy="2451100"/>
          </a:xfrm>
          <a:prstGeom prst="roundRect">
            <a:avLst>
              <a:gd name="adj" fmla="val 16667"/>
            </a:avLst>
          </a:prstGeom>
          <a:solidFill>
            <a:srgbClr val="F68025">
              <a:alpha val="16078"/>
            </a:srgbClr>
          </a:solidFill>
          <a:ln w="28575">
            <a:solidFill>
              <a:srgbClr val="F68025"/>
            </a:solidFill>
            <a:round/>
            <a:headEnd/>
            <a:tailEnd/>
          </a:ln>
        </p:spPr>
        <p:txBody>
          <a:bodyPr lIns="0" tIns="0" rIns="0" bIns="0">
            <a:spAutoFit/>
          </a:bodyPr>
          <a:lstStyle/>
          <a:p>
            <a:pPr marL="119063" indent="-119063"/>
            <a:r>
              <a:rPr lang="en-US" sz="1800" b="1">
                <a:solidFill>
                  <a:srgbClr val="000000"/>
                </a:solidFill>
                <a:cs typeface="Arial" charset="0"/>
              </a:rPr>
              <a:t>CTI Scalability Increase: </a:t>
            </a:r>
          </a:p>
          <a:p>
            <a:pPr marL="119063" indent="-119063">
              <a:buFont typeface="Arial" charset="0"/>
              <a:buChar char="•"/>
            </a:pPr>
            <a:r>
              <a:rPr lang="en-US" sz="1800">
                <a:solidFill>
                  <a:srgbClr val="000000"/>
                </a:solidFill>
                <a:cs typeface="Arial" charset="0"/>
              </a:rPr>
              <a:t>CTI for EVERY user on the cluster.  </a:t>
            </a:r>
          </a:p>
          <a:p>
            <a:pPr marL="119063" indent="-119063">
              <a:buFont typeface="Arial" charset="0"/>
              <a:buChar char="•"/>
            </a:pPr>
            <a:r>
              <a:rPr lang="en-US" sz="1800">
                <a:solidFill>
                  <a:srgbClr val="000000"/>
                </a:solidFill>
                <a:cs typeface="Arial" charset="0"/>
              </a:rPr>
              <a:t>Up to 10,000 CTI Enabled Users per server pair *</a:t>
            </a:r>
          </a:p>
          <a:p>
            <a:pPr marL="119063" indent="-119063">
              <a:buFont typeface="Arial" charset="0"/>
              <a:buChar char="•"/>
            </a:pPr>
            <a:r>
              <a:rPr lang="en-US" sz="1800">
                <a:solidFill>
                  <a:srgbClr val="000000"/>
                </a:solidFill>
                <a:cs typeface="Arial" charset="0"/>
              </a:rPr>
              <a:t>100% increase</a:t>
            </a:r>
          </a:p>
        </p:txBody>
      </p:sp>
      <p:graphicFrame>
        <p:nvGraphicFramePr>
          <p:cNvPr id="5125" name="Chart 6"/>
          <p:cNvGraphicFramePr>
            <a:graphicFrameLocks/>
          </p:cNvGraphicFramePr>
          <p:nvPr/>
        </p:nvGraphicFramePr>
        <p:xfrm>
          <a:off x="2895600" y="1257300"/>
          <a:ext cx="6248400" cy="4762500"/>
        </p:xfrm>
        <a:graphic>
          <a:graphicData uri="http://schemas.openxmlformats.org/presentationml/2006/ole">
            <p:oleObj spid="_x0000_s5125" r:id="rId4" imgW="6248942" imgH="4767485" progId="Excel.Chart.8">
              <p:embed/>
            </p:oleObj>
          </a:graphicData>
        </a:graphic>
      </p:graphicFrame>
      <p:sp>
        <p:nvSpPr>
          <p:cNvPr id="8" name="AutoShape 4"/>
          <p:cNvSpPr>
            <a:spLocks noChangeArrowheads="1"/>
          </p:cNvSpPr>
          <p:nvPr/>
        </p:nvSpPr>
        <p:spPr bwMode="auto">
          <a:xfrm>
            <a:off x="838200" y="6324600"/>
            <a:ext cx="7391400" cy="361950"/>
          </a:xfrm>
          <a:prstGeom prst="roundRect">
            <a:avLst>
              <a:gd name="adj" fmla="val 16667"/>
            </a:avLst>
          </a:prstGeom>
          <a:solidFill>
            <a:srgbClr val="56C0E1">
              <a:alpha val="16078"/>
            </a:srgbClr>
          </a:solidFill>
          <a:ln w="28575">
            <a:solidFill>
              <a:srgbClr val="56C0E1"/>
            </a:solidFill>
            <a:round/>
            <a:headEnd/>
            <a:tailEnd/>
          </a:ln>
        </p:spPr>
        <p:txBody>
          <a:bodyPr lIns="0" tIns="0" rIns="0" bIns="0" anchor="ctr"/>
          <a:lstStyle/>
          <a:p>
            <a:r>
              <a:rPr lang="en-US" sz="1000">
                <a:cs typeface="Arial" charset="0"/>
              </a:rPr>
              <a:t>*  Cluster performance depends on a number of factors.  Please use the Cisco Unified Communications Sizing Tool (CUCST) to determine the number of endpoints/users.</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0.70"/>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1000" fill="hold"/>
                                        <p:tgtEl>
                                          <p:spTgt spid="10"/>
                                        </p:tgtEl>
                                        <p:attrNameLst>
                                          <p:attrName>ppt_w</p:attrName>
                                        </p:attrNameLst>
                                      </p:cBhvr>
                                      <p:tavLst>
                                        <p:tav tm="0">
                                          <p:val>
                                            <p:strVal val="#ppt_w*0.70"/>
                                          </p:val>
                                        </p:tav>
                                        <p:tav tm="100000">
                                          <p:val>
                                            <p:strVal val="#ppt_w"/>
                                          </p:val>
                                        </p:tav>
                                      </p:tavLst>
                                    </p:anim>
                                    <p:anim calcmode="lin" valueType="num">
                                      <p:cBhvr>
                                        <p:cTn id="13" dur="1000" fill="hold"/>
                                        <p:tgtEl>
                                          <p:spTgt spid="10"/>
                                        </p:tgtEl>
                                        <p:attrNameLst>
                                          <p:attrName>ppt_h</p:attrName>
                                        </p:attrNameLst>
                                      </p:cBhvr>
                                      <p:tavLst>
                                        <p:tav tm="0">
                                          <p:val>
                                            <p:strVal val="#ppt_h"/>
                                          </p:val>
                                        </p:tav>
                                        <p:tav tm="100000">
                                          <p:val>
                                            <p:strVal val="#ppt_h"/>
                                          </p:val>
                                        </p:tav>
                                      </p:tavLst>
                                    </p:anim>
                                    <p:animEffect transition="in" filter="fade">
                                      <p:cBhvr>
                                        <p:cTn id="14" dur="1000"/>
                                        <p:tgtEl>
                                          <p:spTgt spid="10"/>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1000" fill="hold"/>
                                        <p:tgtEl>
                                          <p:spTgt spid="8"/>
                                        </p:tgtEl>
                                        <p:attrNameLst>
                                          <p:attrName>ppt_w</p:attrName>
                                        </p:attrNameLst>
                                      </p:cBhvr>
                                      <p:tavLst>
                                        <p:tav tm="0">
                                          <p:val>
                                            <p:strVal val="#ppt_w*0.70"/>
                                          </p:val>
                                        </p:tav>
                                        <p:tav tm="100000">
                                          <p:val>
                                            <p:strVal val="#ppt_w"/>
                                          </p:val>
                                        </p:tav>
                                      </p:tavLst>
                                    </p:anim>
                                    <p:anim calcmode="lin" valueType="num">
                                      <p:cBhvr>
                                        <p:cTn id="18" dur="1000" fill="hold"/>
                                        <p:tgtEl>
                                          <p:spTgt spid="8"/>
                                        </p:tgtEl>
                                        <p:attrNameLst>
                                          <p:attrName>ppt_h</p:attrName>
                                        </p:attrNameLst>
                                      </p:cBhvr>
                                      <p:tavLst>
                                        <p:tav tm="0">
                                          <p:val>
                                            <p:strVal val="#ppt_h"/>
                                          </p:val>
                                        </p:tav>
                                        <p:tav tm="100000">
                                          <p:val>
                                            <p:strVal val="#ppt_h"/>
                                          </p:val>
                                        </p:tav>
                                      </p:tavLst>
                                    </p:anim>
                                    <p:animEffect transition="in" filter="fade">
                                      <p:cBhvr>
                                        <p:cTn id="19"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0"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304800" y="457200"/>
            <a:ext cx="8496300" cy="685800"/>
          </a:xfrm>
        </p:spPr>
        <p:txBody>
          <a:bodyPr lIns="91440" tIns="45720" rIns="91440" bIns="45720" rtlCol="0" anchor="t">
            <a:normAutofit fontScale="90000"/>
          </a:bodyPr>
          <a:lstStyle/>
          <a:p>
            <a:pPr>
              <a:defRPr/>
            </a:pPr>
            <a:r>
              <a:rPr lang="en-US" sz="3600" dirty="0" smtClean="0"/>
              <a:t>Performance improves in each release</a:t>
            </a:r>
          </a:p>
        </p:txBody>
      </p:sp>
      <p:pic>
        <p:nvPicPr>
          <p:cNvPr id="6147" name="Picture 17" descr="tiny_firebox"/>
          <p:cNvPicPr>
            <a:picLocks noChangeAspect="1" noChangeArrowheads="1"/>
          </p:cNvPicPr>
          <p:nvPr/>
        </p:nvPicPr>
        <p:blipFill>
          <a:blip r:embed="rId2" cstate="print"/>
          <a:srcRect/>
          <a:stretch>
            <a:fillRect/>
          </a:stretch>
        </p:blipFill>
        <p:spPr bwMode="auto">
          <a:xfrm>
            <a:off x="2590800" y="3352800"/>
            <a:ext cx="696913" cy="627063"/>
          </a:xfrm>
          <a:prstGeom prst="rect">
            <a:avLst/>
          </a:prstGeom>
          <a:noFill/>
          <a:ln w="9525">
            <a:noFill/>
            <a:miter lim="800000"/>
            <a:headEnd/>
            <a:tailEnd/>
          </a:ln>
        </p:spPr>
      </p:pic>
      <p:pic>
        <p:nvPicPr>
          <p:cNvPr id="6148" name="Picture 54" descr="IPICS Server"/>
          <p:cNvPicPr>
            <a:picLocks noChangeAspect="1" noChangeArrowheads="1"/>
          </p:cNvPicPr>
          <p:nvPr/>
        </p:nvPicPr>
        <p:blipFill>
          <a:blip r:embed="rId3" cstate="print"/>
          <a:srcRect/>
          <a:stretch>
            <a:fillRect/>
          </a:stretch>
        </p:blipFill>
        <p:spPr bwMode="auto">
          <a:xfrm>
            <a:off x="1524000" y="3352800"/>
            <a:ext cx="457200" cy="839788"/>
          </a:xfrm>
          <a:prstGeom prst="rect">
            <a:avLst/>
          </a:prstGeom>
          <a:noFill/>
          <a:ln w="9525">
            <a:noFill/>
            <a:miter lim="800000"/>
            <a:headEnd/>
            <a:tailEnd/>
          </a:ln>
        </p:spPr>
      </p:pic>
      <p:sp>
        <p:nvSpPr>
          <p:cNvPr id="6149" name="Rectangle 1365"/>
          <p:cNvSpPr>
            <a:spLocks noChangeArrowheads="1"/>
          </p:cNvSpPr>
          <p:nvPr/>
        </p:nvSpPr>
        <p:spPr bwMode="auto">
          <a:xfrm>
            <a:off x="152400" y="3505200"/>
            <a:ext cx="1152525" cy="750888"/>
          </a:xfrm>
          <a:prstGeom prst="rect">
            <a:avLst/>
          </a:prstGeom>
          <a:noFill/>
          <a:ln w="9525">
            <a:noFill/>
            <a:miter lim="800000"/>
            <a:headEnd/>
            <a:tailEnd/>
          </a:ln>
        </p:spPr>
        <p:txBody>
          <a:bodyPr lIns="103548" tIns="51774" rIns="103548" bIns="51774">
            <a:spAutoFit/>
          </a:bodyPr>
          <a:lstStyle/>
          <a:p>
            <a:pPr defTabSz="1028700">
              <a:spcBef>
                <a:spcPct val="50000"/>
              </a:spcBef>
            </a:pPr>
            <a:r>
              <a:rPr lang="en-US" sz="1400"/>
              <a:t>Cisco Unified Attendant Console</a:t>
            </a:r>
          </a:p>
        </p:txBody>
      </p:sp>
      <p:pic>
        <p:nvPicPr>
          <p:cNvPr id="6150" name="Picture 42" descr="FileServerwPCRouter"/>
          <p:cNvPicPr>
            <a:picLocks noChangeAspect="1" noChangeArrowheads="1"/>
          </p:cNvPicPr>
          <p:nvPr/>
        </p:nvPicPr>
        <p:blipFill>
          <a:blip r:embed="rId4" cstate="print"/>
          <a:srcRect/>
          <a:stretch>
            <a:fillRect/>
          </a:stretch>
        </p:blipFill>
        <p:spPr bwMode="auto">
          <a:xfrm>
            <a:off x="1524000" y="5638800"/>
            <a:ext cx="479425" cy="762000"/>
          </a:xfrm>
          <a:prstGeom prst="rect">
            <a:avLst/>
          </a:prstGeom>
          <a:noFill/>
          <a:ln w="9525">
            <a:noFill/>
            <a:miter lim="800000"/>
            <a:headEnd/>
            <a:tailEnd/>
          </a:ln>
        </p:spPr>
      </p:pic>
      <p:pic>
        <p:nvPicPr>
          <p:cNvPr id="6151" name="Picture 25" descr="UPC"/>
          <p:cNvPicPr>
            <a:picLocks noChangeAspect="1" noChangeArrowheads="1"/>
          </p:cNvPicPr>
          <p:nvPr/>
        </p:nvPicPr>
        <p:blipFill>
          <a:blip r:embed="rId5" cstate="print"/>
          <a:srcRect/>
          <a:stretch>
            <a:fillRect/>
          </a:stretch>
        </p:blipFill>
        <p:spPr bwMode="auto">
          <a:xfrm>
            <a:off x="1524000" y="1447800"/>
            <a:ext cx="619125" cy="606425"/>
          </a:xfrm>
          <a:prstGeom prst="rect">
            <a:avLst/>
          </a:prstGeom>
          <a:noFill/>
          <a:ln w="9525">
            <a:noFill/>
            <a:miter lim="800000"/>
            <a:headEnd/>
            <a:tailEnd/>
          </a:ln>
        </p:spPr>
      </p:pic>
      <p:sp>
        <p:nvSpPr>
          <p:cNvPr id="6152" name="Text Box 26"/>
          <p:cNvSpPr txBox="1">
            <a:spLocks noChangeArrowheads="1"/>
          </p:cNvSpPr>
          <p:nvPr/>
        </p:nvSpPr>
        <p:spPr bwMode="auto">
          <a:xfrm>
            <a:off x="152400" y="1295400"/>
            <a:ext cx="1524000" cy="1181100"/>
          </a:xfrm>
          <a:prstGeom prst="rect">
            <a:avLst/>
          </a:prstGeom>
          <a:noFill/>
          <a:ln w="9525">
            <a:noFill/>
            <a:miter lim="800000"/>
            <a:headEnd/>
            <a:tailEnd/>
          </a:ln>
        </p:spPr>
        <p:txBody>
          <a:bodyPr lIns="103548" tIns="51774" rIns="103548" bIns="51774">
            <a:spAutoFit/>
          </a:bodyPr>
          <a:lstStyle/>
          <a:p>
            <a:pPr defTabSz="1028700">
              <a:spcBef>
                <a:spcPct val="50000"/>
              </a:spcBef>
            </a:pPr>
            <a:r>
              <a:rPr lang="en-US" altLang="en-US" sz="1400"/>
              <a:t>Cisco Unified Personal Communicator </a:t>
            </a:r>
            <a:br>
              <a:rPr lang="en-US" altLang="en-US" sz="1400"/>
            </a:br>
            <a:r>
              <a:rPr lang="en-US" altLang="en-US" sz="1400"/>
              <a:t>or CUCIMOC (desktop mode)</a:t>
            </a:r>
          </a:p>
        </p:txBody>
      </p:sp>
      <p:sp>
        <p:nvSpPr>
          <p:cNvPr id="6153" name="Text Box 26"/>
          <p:cNvSpPr txBox="1">
            <a:spLocks noChangeArrowheads="1"/>
          </p:cNvSpPr>
          <p:nvPr/>
        </p:nvSpPr>
        <p:spPr bwMode="auto">
          <a:xfrm>
            <a:off x="152400" y="5715000"/>
            <a:ext cx="1066800" cy="750888"/>
          </a:xfrm>
          <a:prstGeom prst="rect">
            <a:avLst/>
          </a:prstGeom>
          <a:noFill/>
          <a:ln w="9525">
            <a:noFill/>
            <a:miter lim="800000"/>
            <a:headEnd/>
            <a:tailEnd/>
          </a:ln>
        </p:spPr>
        <p:txBody>
          <a:bodyPr lIns="103548" tIns="51774" rIns="103548" bIns="51774">
            <a:spAutoFit/>
          </a:bodyPr>
          <a:lstStyle/>
          <a:p>
            <a:pPr defTabSz="1028700">
              <a:spcBef>
                <a:spcPct val="50000"/>
              </a:spcBef>
            </a:pPr>
            <a:r>
              <a:rPr lang="en-US" altLang="en-US" sz="1400"/>
              <a:t>Third-party Recording </a:t>
            </a:r>
            <a:br>
              <a:rPr lang="en-US" altLang="en-US" sz="1400"/>
            </a:br>
            <a:r>
              <a:rPr lang="en-US" altLang="en-US" sz="1400"/>
              <a:t>Server</a:t>
            </a:r>
          </a:p>
        </p:txBody>
      </p:sp>
      <p:cxnSp>
        <p:nvCxnSpPr>
          <p:cNvPr id="6154" name="Straight Arrow Connector 82"/>
          <p:cNvCxnSpPr>
            <a:cxnSpLocks noChangeShapeType="1"/>
          </p:cNvCxnSpPr>
          <p:nvPr/>
        </p:nvCxnSpPr>
        <p:spPr bwMode="auto">
          <a:xfrm rot="16200000" flipH="1">
            <a:off x="1812132" y="2226468"/>
            <a:ext cx="1371600" cy="881063"/>
          </a:xfrm>
          <a:prstGeom prst="straightConnector1">
            <a:avLst/>
          </a:prstGeom>
          <a:noFill/>
          <a:ln w="9525" algn="ctr">
            <a:solidFill>
              <a:schemeClr val="tx2"/>
            </a:solidFill>
            <a:round/>
            <a:headEnd/>
            <a:tailEnd type="arrow" w="med" len="med"/>
          </a:ln>
        </p:spPr>
      </p:cxnSp>
      <p:cxnSp>
        <p:nvCxnSpPr>
          <p:cNvPr id="6155" name="Straight Arrow Connector 84"/>
          <p:cNvCxnSpPr>
            <a:cxnSpLocks noChangeShapeType="1"/>
          </p:cNvCxnSpPr>
          <p:nvPr/>
        </p:nvCxnSpPr>
        <p:spPr bwMode="auto">
          <a:xfrm flipV="1">
            <a:off x="1987550" y="3667125"/>
            <a:ext cx="603250" cy="17463"/>
          </a:xfrm>
          <a:prstGeom prst="straightConnector1">
            <a:avLst/>
          </a:prstGeom>
          <a:noFill/>
          <a:ln w="9525" algn="ctr">
            <a:solidFill>
              <a:schemeClr val="tx2"/>
            </a:solidFill>
            <a:round/>
            <a:headEnd/>
            <a:tailEnd type="arrow" w="med" len="med"/>
          </a:ln>
        </p:spPr>
      </p:cxnSp>
      <p:cxnSp>
        <p:nvCxnSpPr>
          <p:cNvPr id="6156" name="Straight Arrow Connector 87"/>
          <p:cNvCxnSpPr>
            <a:cxnSpLocks noChangeShapeType="1"/>
          </p:cNvCxnSpPr>
          <p:nvPr/>
        </p:nvCxnSpPr>
        <p:spPr bwMode="auto">
          <a:xfrm rot="5400000" flipH="1" flipV="1">
            <a:off x="1935163" y="4025900"/>
            <a:ext cx="1049337" cy="957263"/>
          </a:xfrm>
          <a:prstGeom prst="straightConnector1">
            <a:avLst/>
          </a:prstGeom>
          <a:noFill/>
          <a:ln w="9525" algn="ctr">
            <a:solidFill>
              <a:schemeClr val="tx2"/>
            </a:solidFill>
            <a:round/>
            <a:headEnd/>
            <a:tailEnd type="arrow" w="med" len="med"/>
          </a:ln>
        </p:spPr>
      </p:cxnSp>
      <p:sp>
        <p:nvSpPr>
          <p:cNvPr id="6157" name="TextBox 106"/>
          <p:cNvSpPr txBox="1">
            <a:spLocks noChangeArrowheads="1"/>
          </p:cNvSpPr>
          <p:nvPr/>
        </p:nvSpPr>
        <p:spPr bwMode="auto">
          <a:xfrm>
            <a:off x="3352800" y="1600200"/>
            <a:ext cx="5562600" cy="4154488"/>
          </a:xfrm>
          <a:prstGeom prst="rect">
            <a:avLst/>
          </a:prstGeom>
          <a:noFill/>
          <a:ln w="9525">
            <a:noFill/>
            <a:miter lim="800000"/>
            <a:headEnd/>
            <a:tailEnd/>
          </a:ln>
        </p:spPr>
        <p:txBody>
          <a:bodyPr>
            <a:spAutoFit/>
          </a:bodyPr>
          <a:lstStyle/>
          <a:p>
            <a:r>
              <a:rPr lang="en-US" u="sng"/>
              <a:t>Unified CM 7.0(x)</a:t>
            </a:r>
          </a:p>
          <a:p>
            <a:r>
              <a:rPr lang="en-US"/>
              <a:t>10,000 CTI enabled Users per cluster</a:t>
            </a:r>
          </a:p>
          <a:p>
            <a:r>
              <a:rPr lang="en-US"/>
              <a:t>1 line, 1 application per device</a:t>
            </a:r>
          </a:p>
          <a:p>
            <a:endParaRPr lang="en-US"/>
          </a:p>
          <a:p>
            <a:r>
              <a:rPr lang="en-US" u="sng"/>
              <a:t>Unified CM 8.0(x) – 100% increase</a:t>
            </a:r>
          </a:p>
          <a:p>
            <a:r>
              <a:rPr lang="en-US"/>
              <a:t>20,000 CTI enabled Users per cluster</a:t>
            </a:r>
          </a:p>
          <a:p>
            <a:r>
              <a:rPr lang="en-US"/>
              <a:t>2 lines, 3 applications per device</a:t>
            </a:r>
          </a:p>
          <a:p>
            <a:endParaRPr lang="en-US" b="1" u="sng"/>
          </a:p>
          <a:p>
            <a:r>
              <a:rPr lang="en-US" b="1" u="sng"/>
              <a:t>Unified CM 8.6(x) – 300% increase</a:t>
            </a:r>
          </a:p>
          <a:p>
            <a:r>
              <a:rPr lang="en-US" b="1"/>
              <a:t>40,000 CTI enabled Users per cluster</a:t>
            </a:r>
          </a:p>
          <a:p>
            <a:r>
              <a:rPr lang="en-US" b="1"/>
              <a:t>5 lines, 5 applications per device</a:t>
            </a:r>
          </a:p>
        </p:txBody>
      </p:sp>
      <p:sp>
        <p:nvSpPr>
          <p:cNvPr id="6158" name="TextBox 26"/>
          <p:cNvSpPr txBox="1">
            <a:spLocks noChangeArrowheads="1"/>
          </p:cNvSpPr>
          <p:nvPr/>
        </p:nvSpPr>
        <p:spPr bwMode="auto">
          <a:xfrm>
            <a:off x="2057400" y="3352800"/>
            <a:ext cx="533400" cy="338138"/>
          </a:xfrm>
          <a:prstGeom prst="rect">
            <a:avLst/>
          </a:prstGeom>
          <a:noFill/>
          <a:ln w="9525">
            <a:noFill/>
            <a:miter lim="800000"/>
            <a:headEnd/>
            <a:tailEnd/>
          </a:ln>
        </p:spPr>
        <p:txBody>
          <a:bodyPr>
            <a:spAutoFit/>
          </a:bodyPr>
          <a:lstStyle/>
          <a:p>
            <a:r>
              <a:rPr lang="en-US" sz="1600"/>
              <a:t>CTI</a:t>
            </a:r>
            <a:endParaRPr lang="en-US"/>
          </a:p>
        </p:txBody>
      </p:sp>
      <p:sp>
        <p:nvSpPr>
          <p:cNvPr id="6159" name="TextBox 27"/>
          <p:cNvSpPr txBox="1">
            <a:spLocks noChangeArrowheads="1"/>
          </p:cNvSpPr>
          <p:nvPr/>
        </p:nvSpPr>
        <p:spPr bwMode="auto">
          <a:xfrm>
            <a:off x="2057400" y="4267200"/>
            <a:ext cx="533400" cy="338138"/>
          </a:xfrm>
          <a:prstGeom prst="rect">
            <a:avLst/>
          </a:prstGeom>
          <a:noFill/>
          <a:ln w="9525">
            <a:noFill/>
            <a:miter lim="800000"/>
            <a:headEnd/>
            <a:tailEnd/>
          </a:ln>
        </p:spPr>
        <p:txBody>
          <a:bodyPr>
            <a:spAutoFit/>
          </a:bodyPr>
          <a:lstStyle/>
          <a:p>
            <a:r>
              <a:rPr lang="en-US" sz="1600"/>
              <a:t>CTI</a:t>
            </a:r>
            <a:endParaRPr lang="en-US"/>
          </a:p>
        </p:txBody>
      </p:sp>
      <p:sp>
        <p:nvSpPr>
          <p:cNvPr id="6160" name="TextBox 28"/>
          <p:cNvSpPr txBox="1">
            <a:spLocks noChangeArrowheads="1"/>
          </p:cNvSpPr>
          <p:nvPr/>
        </p:nvSpPr>
        <p:spPr bwMode="auto">
          <a:xfrm>
            <a:off x="2133600" y="2743200"/>
            <a:ext cx="533400" cy="338138"/>
          </a:xfrm>
          <a:prstGeom prst="rect">
            <a:avLst/>
          </a:prstGeom>
          <a:noFill/>
          <a:ln w="9525">
            <a:noFill/>
            <a:miter lim="800000"/>
            <a:headEnd/>
            <a:tailEnd/>
          </a:ln>
        </p:spPr>
        <p:txBody>
          <a:bodyPr>
            <a:spAutoFit/>
          </a:bodyPr>
          <a:lstStyle/>
          <a:p>
            <a:r>
              <a:rPr lang="en-US" sz="1600"/>
              <a:t>CTI</a:t>
            </a:r>
            <a:endParaRPr lang="en-US"/>
          </a:p>
        </p:txBody>
      </p:sp>
      <p:sp>
        <p:nvSpPr>
          <p:cNvPr id="6161" name="Rectangle 3"/>
          <p:cNvSpPr>
            <a:spLocks noChangeArrowheads="1"/>
          </p:cNvSpPr>
          <p:nvPr/>
        </p:nvSpPr>
        <p:spPr bwMode="auto">
          <a:xfrm>
            <a:off x="152400" y="4572000"/>
            <a:ext cx="1581150" cy="955675"/>
          </a:xfrm>
          <a:prstGeom prst="rect">
            <a:avLst/>
          </a:prstGeom>
          <a:noFill/>
          <a:ln w="9525">
            <a:noFill/>
            <a:miter lim="800000"/>
            <a:headEnd/>
            <a:tailEnd/>
          </a:ln>
        </p:spPr>
        <p:txBody>
          <a:bodyPr lIns="103548" tIns="51774" rIns="103548" bIns="51774">
            <a:spAutoFit/>
          </a:bodyPr>
          <a:lstStyle/>
          <a:p>
            <a:pPr defTabSz="1028700">
              <a:spcBef>
                <a:spcPct val="50000"/>
              </a:spcBef>
            </a:pPr>
            <a:r>
              <a:rPr lang="en-US" sz="1400"/>
              <a:t>Cisco Unified Contact Center Enterprise &amp; Hosted</a:t>
            </a:r>
          </a:p>
        </p:txBody>
      </p:sp>
      <p:grpSp>
        <p:nvGrpSpPr>
          <p:cNvPr id="6162" name="Group 156"/>
          <p:cNvGrpSpPr>
            <a:grpSpLocks/>
          </p:cNvGrpSpPr>
          <p:nvPr/>
        </p:nvGrpSpPr>
        <p:grpSpPr bwMode="auto">
          <a:xfrm>
            <a:off x="1522413" y="4572000"/>
            <a:ext cx="473075" cy="750888"/>
            <a:chOff x="1169" y="1139"/>
            <a:chExt cx="393" cy="622"/>
          </a:xfrm>
        </p:grpSpPr>
        <p:sp>
          <p:nvSpPr>
            <p:cNvPr id="6169" name="AutoShape 157"/>
            <p:cNvSpPr>
              <a:spLocks noChangeAspect="1" noChangeArrowheads="1" noTextEdit="1"/>
            </p:cNvSpPr>
            <p:nvPr/>
          </p:nvSpPr>
          <p:spPr bwMode="auto">
            <a:xfrm>
              <a:off x="1169" y="1139"/>
              <a:ext cx="393" cy="622"/>
            </a:xfrm>
            <a:prstGeom prst="rect">
              <a:avLst/>
            </a:prstGeom>
            <a:noFill/>
            <a:ln w="9525">
              <a:noFill/>
              <a:miter lim="800000"/>
              <a:headEnd/>
              <a:tailEnd/>
            </a:ln>
          </p:spPr>
          <p:txBody>
            <a:bodyPr/>
            <a:lstStyle/>
            <a:p>
              <a:endParaRPr lang="en-US"/>
            </a:p>
          </p:txBody>
        </p:sp>
        <p:sp>
          <p:nvSpPr>
            <p:cNvPr id="6170" name="Freeform 158"/>
            <p:cNvSpPr>
              <a:spLocks/>
            </p:cNvSpPr>
            <p:nvPr/>
          </p:nvSpPr>
          <p:spPr bwMode="auto">
            <a:xfrm>
              <a:off x="1173" y="1187"/>
              <a:ext cx="339" cy="572"/>
            </a:xfrm>
            <a:custGeom>
              <a:avLst/>
              <a:gdLst>
                <a:gd name="T0" fmla="*/ 0 w 339"/>
                <a:gd name="T1" fmla="*/ 0 h 572"/>
                <a:gd name="T2" fmla="*/ 0 w 339"/>
                <a:gd name="T3" fmla="*/ 572 h 572"/>
                <a:gd name="T4" fmla="*/ 339 w 339"/>
                <a:gd name="T5" fmla="*/ 572 h 572"/>
                <a:gd name="T6" fmla="*/ 339 w 339"/>
                <a:gd name="T7" fmla="*/ 0 h 572"/>
                <a:gd name="T8" fmla="*/ 0 w 339"/>
                <a:gd name="T9" fmla="*/ 0 h 572"/>
                <a:gd name="T10" fmla="*/ 0 w 339"/>
                <a:gd name="T11" fmla="*/ 0 h 572"/>
                <a:gd name="T12" fmla="*/ 0 w 339"/>
                <a:gd name="T13" fmla="*/ 0 h 572"/>
                <a:gd name="T14" fmla="*/ 0 w 339"/>
                <a:gd name="T15" fmla="*/ 0 h 572"/>
                <a:gd name="T16" fmla="*/ 0 60000 65536"/>
                <a:gd name="T17" fmla="*/ 0 60000 65536"/>
                <a:gd name="T18" fmla="*/ 0 60000 65536"/>
                <a:gd name="T19" fmla="*/ 0 60000 65536"/>
                <a:gd name="T20" fmla="*/ 0 60000 65536"/>
                <a:gd name="T21" fmla="*/ 0 60000 65536"/>
                <a:gd name="T22" fmla="*/ 0 60000 65536"/>
                <a:gd name="T23" fmla="*/ 0 60000 65536"/>
                <a:gd name="T24" fmla="*/ 0 w 339"/>
                <a:gd name="T25" fmla="*/ 0 h 572"/>
                <a:gd name="T26" fmla="*/ 339 w 339"/>
                <a:gd name="T27" fmla="*/ 572 h 57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39" h="572">
                  <a:moveTo>
                    <a:pt x="0" y="0"/>
                  </a:moveTo>
                  <a:lnTo>
                    <a:pt x="0" y="572"/>
                  </a:lnTo>
                  <a:lnTo>
                    <a:pt x="339" y="572"/>
                  </a:lnTo>
                  <a:lnTo>
                    <a:pt x="339" y="0"/>
                  </a:lnTo>
                  <a:lnTo>
                    <a:pt x="0" y="0"/>
                  </a:lnTo>
                  <a:close/>
                </a:path>
              </a:pathLst>
            </a:custGeom>
            <a:solidFill>
              <a:srgbClr val="0096D5"/>
            </a:solidFill>
            <a:ln w="9525">
              <a:noFill/>
              <a:round/>
              <a:headEnd/>
              <a:tailEnd/>
            </a:ln>
          </p:spPr>
          <p:txBody>
            <a:bodyPr/>
            <a:lstStyle/>
            <a:p>
              <a:endParaRPr lang="en-US"/>
            </a:p>
          </p:txBody>
        </p:sp>
        <p:sp>
          <p:nvSpPr>
            <p:cNvPr id="6171" name="Freeform 159"/>
            <p:cNvSpPr>
              <a:spLocks noEditPoints="1"/>
            </p:cNvSpPr>
            <p:nvPr/>
          </p:nvSpPr>
          <p:spPr bwMode="auto">
            <a:xfrm>
              <a:off x="1171" y="1185"/>
              <a:ext cx="343" cy="576"/>
            </a:xfrm>
            <a:custGeom>
              <a:avLst/>
              <a:gdLst>
                <a:gd name="T0" fmla="*/ 4 w 170"/>
                <a:gd name="T1" fmla="*/ 0 h 286"/>
                <a:gd name="T2" fmla="*/ 0 w 170"/>
                <a:gd name="T3" fmla="*/ 4 h 286"/>
                <a:gd name="T4" fmla="*/ 0 w 170"/>
                <a:gd name="T5" fmla="*/ 1156 h 286"/>
                <a:gd name="T6" fmla="*/ 4 w 170"/>
                <a:gd name="T7" fmla="*/ 1160 h 286"/>
                <a:gd name="T8" fmla="*/ 688 w 170"/>
                <a:gd name="T9" fmla="*/ 1160 h 286"/>
                <a:gd name="T10" fmla="*/ 692 w 170"/>
                <a:gd name="T11" fmla="*/ 1156 h 286"/>
                <a:gd name="T12" fmla="*/ 692 w 170"/>
                <a:gd name="T13" fmla="*/ 4 h 286"/>
                <a:gd name="T14" fmla="*/ 688 w 170"/>
                <a:gd name="T15" fmla="*/ 0 h 286"/>
                <a:gd name="T16" fmla="*/ 4 w 170"/>
                <a:gd name="T17" fmla="*/ 0 h 286"/>
                <a:gd name="T18" fmla="*/ 684 w 170"/>
                <a:gd name="T19" fmla="*/ 8 h 286"/>
                <a:gd name="T20" fmla="*/ 684 w 170"/>
                <a:gd name="T21" fmla="*/ 1152 h 286"/>
                <a:gd name="T22" fmla="*/ 8 w 170"/>
                <a:gd name="T23" fmla="*/ 1152 h 286"/>
                <a:gd name="T24" fmla="*/ 8 w 170"/>
                <a:gd name="T25" fmla="*/ 8 h 286"/>
                <a:gd name="T26" fmla="*/ 684 w 170"/>
                <a:gd name="T27" fmla="*/ 8 h 28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70"/>
                <a:gd name="T43" fmla="*/ 0 h 286"/>
                <a:gd name="T44" fmla="*/ 170 w 170"/>
                <a:gd name="T45" fmla="*/ 286 h 28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70" h="286">
                  <a:moveTo>
                    <a:pt x="1" y="0"/>
                  </a:moveTo>
                  <a:cubicBezTo>
                    <a:pt x="0" y="1"/>
                    <a:pt x="0" y="1"/>
                    <a:pt x="0" y="1"/>
                  </a:cubicBezTo>
                  <a:cubicBezTo>
                    <a:pt x="0" y="285"/>
                    <a:pt x="0" y="285"/>
                    <a:pt x="0" y="285"/>
                  </a:cubicBezTo>
                  <a:cubicBezTo>
                    <a:pt x="1" y="286"/>
                    <a:pt x="1" y="286"/>
                    <a:pt x="1" y="286"/>
                  </a:cubicBezTo>
                  <a:cubicBezTo>
                    <a:pt x="169" y="286"/>
                    <a:pt x="169" y="286"/>
                    <a:pt x="169" y="286"/>
                  </a:cubicBezTo>
                  <a:cubicBezTo>
                    <a:pt x="170" y="285"/>
                    <a:pt x="170" y="285"/>
                    <a:pt x="170" y="285"/>
                  </a:cubicBezTo>
                  <a:cubicBezTo>
                    <a:pt x="170" y="1"/>
                    <a:pt x="170" y="1"/>
                    <a:pt x="170" y="1"/>
                  </a:cubicBezTo>
                  <a:cubicBezTo>
                    <a:pt x="169" y="0"/>
                    <a:pt x="169" y="0"/>
                    <a:pt x="169" y="0"/>
                  </a:cubicBezTo>
                  <a:lnTo>
                    <a:pt x="1" y="0"/>
                  </a:lnTo>
                  <a:close/>
                  <a:moveTo>
                    <a:pt x="168" y="2"/>
                  </a:moveTo>
                  <a:cubicBezTo>
                    <a:pt x="168" y="4"/>
                    <a:pt x="168" y="282"/>
                    <a:pt x="168" y="284"/>
                  </a:cubicBezTo>
                  <a:cubicBezTo>
                    <a:pt x="166" y="284"/>
                    <a:pt x="5" y="284"/>
                    <a:pt x="2" y="284"/>
                  </a:cubicBezTo>
                  <a:cubicBezTo>
                    <a:pt x="2" y="282"/>
                    <a:pt x="2" y="4"/>
                    <a:pt x="2" y="2"/>
                  </a:cubicBezTo>
                  <a:cubicBezTo>
                    <a:pt x="5" y="2"/>
                    <a:pt x="166" y="2"/>
                    <a:pt x="168" y="2"/>
                  </a:cubicBezTo>
                  <a:close/>
                </a:path>
              </a:pathLst>
            </a:custGeom>
            <a:solidFill>
              <a:srgbClr val="AAE6FF"/>
            </a:solidFill>
            <a:ln w="9525">
              <a:noFill/>
              <a:round/>
              <a:headEnd/>
              <a:tailEnd/>
            </a:ln>
          </p:spPr>
          <p:txBody>
            <a:bodyPr/>
            <a:lstStyle/>
            <a:p>
              <a:endParaRPr lang="en-US"/>
            </a:p>
          </p:txBody>
        </p:sp>
        <p:sp>
          <p:nvSpPr>
            <p:cNvPr id="6172" name="Freeform 160"/>
            <p:cNvSpPr>
              <a:spLocks/>
            </p:cNvSpPr>
            <p:nvPr/>
          </p:nvSpPr>
          <p:spPr bwMode="auto">
            <a:xfrm>
              <a:off x="1173" y="1141"/>
              <a:ext cx="385" cy="46"/>
            </a:xfrm>
            <a:custGeom>
              <a:avLst/>
              <a:gdLst>
                <a:gd name="T0" fmla="*/ 0 w 385"/>
                <a:gd name="T1" fmla="*/ 46 h 46"/>
                <a:gd name="T2" fmla="*/ 46 w 385"/>
                <a:gd name="T3" fmla="*/ 0 h 46"/>
                <a:gd name="T4" fmla="*/ 385 w 385"/>
                <a:gd name="T5" fmla="*/ 0 h 46"/>
                <a:gd name="T6" fmla="*/ 339 w 385"/>
                <a:gd name="T7" fmla="*/ 46 h 46"/>
                <a:gd name="T8" fmla="*/ 0 w 385"/>
                <a:gd name="T9" fmla="*/ 46 h 46"/>
                <a:gd name="T10" fmla="*/ 0 w 385"/>
                <a:gd name="T11" fmla="*/ 46 h 46"/>
                <a:gd name="T12" fmla="*/ 0 w 385"/>
                <a:gd name="T13" fmla="*/ 46 h 46"/>
                <a:gd name="T14" fmla="*/ 0 w 385"/>
                <a:gd name="T15" fmla="*/ 46 h 46"/>
                <a:gd name="T16" fmla="*/ 0 60000 65536"/>
                <a:gd name="T17" fmla="*/ 0 60000 65536"/>
                <a:gd name="T18" fmla="*/ 0 60000 65536"/>
                <a:gd name="T19" fmla="*/ 0 60000 65536"/>
                <a:gd name="T20" fmla="*/ 0 60000 65536"/>
                <a:gd name="T21" fmla="*/ 0 60000 65536"/>
                <a:gd name="T22" fmla="*/ 0 60000 65536"/>
                <a:gd name="T23" fmla="*/ 0 60000 65536"/>
                <a:gd name="T24" fmla="*/ 0 w 385"/>
                <a:gd name="T25" fmla="*/ 0 h 46"/>
                <a:gd name="T26" fmla="*/ 385 w 385"/>
                <a:gd name="T27" fmla="*/ 46 h 4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85" h="46">
                  <a:moveTo>
                    <a:pt x="0" y="46"/>
                  </a:moveTo>
                  <a:lnTo>
                    <a:pt x="46" y="0"/>
                  </a:lnTo>
                  <a:lnTo>
                    <a:pt x="385" y="0"/>
                  </a:lnTo>
                  <a:lnTo>
                    <a:pt x="339" y="46"/>
                  </a:lnTo>
                  <a:lnTo>
                    <a:pt x="0" y="46"/>
                  </a:lnTo>
                  <a:close/>
                </a:path>
              </a:pathLst>
            </a:custGeom>
            <a:solidFill>
              <a:srgbClr val="00B4FF"/>
            </a:solidFill>
            <a:ln w="9525">
              <a:noFill/>
              <a:round/>
              <a:headEnd/>
              <a:tailEnd/>
            </a:ln>
          </p:spPr>
          <p:txBody>
            <a:bodyPr/>
            <a:lstStyle/>
            <a:p>
              <a:endParaRPr lang="en-US"/>
            </a:p>
          </p:txBody>
        </p:sp>
        <p:sp>
          <p:nvSpPr>
            <p:cNvPr id="6173" name="Freeform 161"/>
            <p:cNvSpPr>
              <a:spLocks noEditPoints="1"/>
            </p:cNvSpPr>
            <p:nvPr/>
          </p:nvSpPr>
          <p:spPr bwMode="auto">
            <a:xfrm>
              <a:off x="1173" y="1139"/>
              <a:ext cx="385" cy="50"/>
            </a:xfrm>
            <a:custGeom>
              <a:avLst/>
              <a:gdLst>
                <a:gd name="T0" fmla="*/ 93 w 191"/>
                <a:gd name="T1" fmla="*/ 0 h 25"/>
                <a:gd name="T2" fmla="*/ 93 w 191"/>
                <a:gd name="T3" fmla="*/ 0 h 25"/>
                <a:gd name="T4" fmla="*/ 0 w 191"/>
                <a:gd name="T5" fmla="*/ 92 h 25"/>
                <a:gd name="T6" fmla="*/ 0 w 191"/>
                <a:gd name="T7" fmla="*/ 100 h 25"/>
                <a:gd name="T8" fmla="*/ 683 w 191"/>
                <a:gd name="T9" fmla="*/ 100 h 25"/>
                <a:gd name="T10" fmla="*/ 687 w 191"/>
                <a:gd name="T11" fmla="*/ 96 h 25"/>
                <a:gd name="T12" fmla="*/ 776 w 191"/>
                <a:gd name="T13" fmla="*/ 8 h 25"/>
                <a:gd name="T14" fmla="*/ 776 w 191"/>
                <a:gd name="T15" fmla="*/ 0 h 25"/>
                <a:gd name="T16" fmla="*/ 93 w 191"/>
                <a:gd name="T17" fmla="*/ 0 h 25"/>
                <a:gd name="T18" fmla="*/ 764 w 191"/>
                <a:gd name="T19" fmla="*/ 8 h 25"/>
                <a:gd name="T20" fmla="*/ 683 w 191"/>
                <a:gd name="T21" fmla="*/ 92 h 25"/>
                <a:gd name="T22" fmla="*/ 12 w 191"/>
                <a:gd name="T23" fmla="*/ 92 h 25"/>
                <a:gd name="T24" fmla="*/ 97 w 191"/>
                <a:gd name="T25" fmla="*/ 8 h 25"/>
                <a:gd name="T26" fmla="*/ 764 w 191"/>
                <a:gd name="T27" fmla="*/ 8 h 2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91"/>
                <a:gd name="T43" fmla="*/ 0 h 25"/>
                <a:gd name="T44" fmla="*/ 191 w 191"/>
                <a:gd name="T45" fmla="*/ 25 h 2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91" h="25">
                  <a:moveTo>
                    <a:pt x="23" y="0"/>
                  </a:moveTo>
                  <a:cubicBezTo>
                    <a:pt x="23" y="0"/>
                    <a:pt x="23" y="0"/>
                    <a:pt x="23" y="0"/>
                  </a:cubicBezTo>
                  <a:cubicBezTo>
                    <a:pt x="0" y="23"/>
                    <a:pt x="0" y="23"/>
                    <a:pt x="0" y="23"/>
                  </a:cubicBezTo>
                  <a:cubicBezTo>
                    <a:pt x="0" y="25"/>
                    <a:pt x="0" y="25"/>
                    <a:pt x="0" y="25"/>
                  </a:cubicBezTo>
                  <a:cubicBezTo>
                    <a:pt x="168" y="25"/>
                    <a:pt x="168" y="25"/>
                    <a:pt x="168" y="25"/>
                  </a:cubicBezTo>
                  <a:cubicBezTo>
                    <a:pt x="169" y="24"/>
                    <a:pt x="169" y="24"/>
                    <a:pt x="169" y="24"/>
                  </a:cubicBezTo>
                  <a:cubicBezTo>
                    <a:pt x="191" y="2"/>
                    <a:pt x="191" y="2"/>
                    <a:pt x="191" y="2"/>
                  </a:cubicBezTo>
                  <a:cubicBezTo>
                    <a:pt x="191" y="0"/>
                    <a:pt x="191" y="0"/>
                    <a:pt x="191" y="0"/>
                  </a:cubicBezTo>
                  <a:lnTo>
                    <a:pt x="23" y="0"/>
                  </a:lnTo>
                  <a:close/>
                  <a:moveTo>
                    <a:pt x="188" y="2"/>
                  </a:moveTo>
                  <a:cubicBezTo>
                    <a:pt x="185" y="5"/>
                    <a:pt x="168" y="22"/>
                    <a:pt x="168" y="23"/>
                  </a:cubicBezTo>
                  <a:cubicBezTo>
                    <a:pt x="167" y="23"/>
                    <a:pt x="8" y="23"/>
                    <a:pt x="3" y="23"/>
                  </a:cubicBezTo>
                  <a:cubicBezTo>
                    <a:pt x="6" y="20"/>
                    <a:pt x="23" y="3"/>
                    <a:pt x="24" y="2"/>
                  </a:cubicBezTo>
                  <a:cubicBezTo>
                    <a:pt x="24" y="2"/>
                    <a:pt x="184" y="2"/>
                    <a:pt x="188" y="2"/>
                  </a:cubicBezTo>
                  <a:close/>
                </a:path>
              </a:pathLst>
            </a:custGeom>
            <a:solidFill>
              <a:srgbClr val="AAE6FF"/>
            </a:solidFill>
            <a:ln w="9525">
              <a:noFill/>
              <a:round/>
              <a:headEnd/>
              <a:tailEnd/>
            </a:ln>
          </p:spPr>
          <p:txBody>
            <a:bodyPr/>
            <a:lstStyle/>
            <a:p>
              <a:endParaRPr lang="en-US"/>
            </a:p>
          </p:txBody>
        </p:sp>
        <p:sp>
          <p:nvSpPr>
            <p:cNvPr id="6174" name="Freeform 162"/>
            <p:cNvSpPr>
              <a:spLocks/>
            </p:cNvSpPr>
            <p:nvPr/>
          </p:nvSpPr>
          <p:spPr bwMode="auto">
            <a:xfrm>
              <a:off x="1193" y="1222"/>
              <a:ext cx="151" cy="70"/>
            </a:xfrm>
            <a:custGeom>
              <a:avLst/>
              <a:gdLst>
                <a:gd name="T0" fmla="*/ 0 w 151"/>
                <a:gd name="T1" fmla="*/ 0 h 70"/>
                <a:gd name="T2" fmla="*/ 151 w 151"/>
                <a:gd name="T3" fmla="*/ 0 h 70"/>
                <a:gd name="T4" fmla="*/ 151 w 151"/>
                <a:gd name="T5" fmla="*/ 70 h 70"/>
                <a:gd name="T6" fmla="*/ 0 w 151"/>
                <a:gd name="T7" fmla="*/ 70 h 70"/>
                <a:gd name="T8" fmla="*/ 0 w 151"/>
                <a:gd name="T9" fmla="*/ 0 h 70"/>
                <a:gd name="T10" fmla="*/ 0 w 151"/>
                <a:gd name="T11" fmla="*/ 0 h 70"/>
                <a:gd name="T12" fmla="*/ 0 w 151"/>
                <a:gd name="T13" fmla="*/ 0 h 70"/>
                <a:gd name="T14" fmla="*/ 0 60000 65536"/>
                <a:gd name="T15" fmla="*/ 0 60000 65536"/>
                <a:gd name="T16" fmla="*/ 0 60000 65536"/>
                <a:gd name="T17" fmla="*/ 0 60000 65536"/>
                <a:gd name="T18" fmla="*/ 0 60000 65536"/>
                <a:gd name="T19" fmla="*/ 0 60000 65536"/>
                <a:gd name="T20" fmla="*/ 0 60000 65536"/>
                <a:gd name="T21" fmla="*/ 0 w 151"/>
                <a:gd name="T22" fmla="*/ 0 h 70"/>
                <a:gd name="T23" fmla="*/ 151 w 151"/>
                <a:gd name="T24" fmla="*/ 70 h 7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1" h="70">
                  <a:moveTo>
                    <a:pt x="0" y="0"/>
                  </a:moveTo>
                  <a:lnTo>
                    <a:pt x="151" y="0"/>
                  </a:lnTo>
                  <a:lnTo>
                    <a:pt x="151" y="70"/>
                  </a:lnTo>
                  <a:lnTo>
                    <a:pt x="0" y="70"/>
                  </a:lnTo>
                  <a:lnTo>
                    <a:pt x="0" y="0"/>
                  </a:lnTo>
                  <a:close/>
                </a:path>
              </a:pathLst>
            </a:custGeom>
            <a:solidFill>
              <a:srgbClr val="2AC0FF"/>
            </a:solidFill>
            <a:ln w="9525">
              <a:noFill/>
              <a:round/>
              <a:headEnd/>
              <a:tailEnd/>
            </a:ln>
          </p:spPr>
          <p:txBody>
            <a:bodyPr/>
            <a:lstStyle/>
            <a:p>
              <a:endParaRPr lang="en-US"/>
            </a:p>
          </p:txBody>
        </p:sp>
        <p:sp>
          <p:nvSpPr>
            <p:cNvPr id="6175" name="Freeform 163"/>
            <p:cNvSpPr>
              <a:spLocks noEditPoints="1"/>
            </p:cNvSpPr>
            <p:nvPr/>
          </p:nvSpPr>
          <p:spPr bwMode="auto">
            <a:xfrm>
              <a:off x="1191" y="1218"/>
              <a:ext cx="155" cy="76"/>
            </a:xfrm>
            <a:custGeom>
              <a:avLst/>
              <a:gdLst>
                <a:gd name="T0" fmla="*/ 308 w 77"/>
                <a:gd name="T1" fmla="*/ 0 h 38"/>
                <a:gd name="T2" fmla="*/ 0 w 77"/>
                <a:gd name="T3" fmla="*/ 0 h 38"/>
                <a:gd name="T4" fmla="*/ 0 w 77"/>
                <a:gd name="T5" fmla="*/ 152 h 38"/>
                <a:gd name="T6" fmla="*/ 312 w 77"/>
                <a:gd name="T7" fmla="*/ 152 h 38"/>
                <a:gd name="T8" fmla="*/ 312 w 77"/>
                <a:gd name="T9" fmla="*/ 0 h 38"/>
                <a:gd name="T10" fmla="*/ 308 w 77"/>
                <a:gd name="T11" fmla="*/ 0 h 38"/>
                <a:gd name="T12" fmla="*/ 304 w 77"/>
                <a:gd name="T13" fmla="*/ 12 h 38"/>
                <a:gd name="T14" fmla="*/ 304 w 77"/>
                <a:gd name="T15" fmla="*/ 144 h 38"/>
                <a:gd name="T16" fmla="*/ 8 w 77"/>
                <a:gd name="T17" fmla="*/ 144 h 38"/>
                <a:gd name="T18" fmla="*/ 8 w 77"/>
                <a:gd name="T19" fmla="*/ 12 h 38"/>
                <a:gd name="T20" fmla="*/ 304 w 77"/>
                <a:gd name="T21" fmla="*/ 12 h 3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77"/>
                <a:gd name="T34" fmla="*/ 0 h 38"/>
                <a:gd name="T35" fmla="*/ 77 w 77"/>
                <a:gd name="T36" fmla="*/ 38 h 3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77" h="38">
                  <a:moveTo>
                    <a:pt x="76" y="0"/>
                  </a:moveTo>
                  <a:cubicBezTo>
                    <a:pt x="0" y="0"/>
                    <a:pt x="0" y="0"/>
                    <a:pt x="0" y="0"/>
                  </a:cubicBezTo>
                  <a:cubicBezTo>
                    <a:pt x="0" y="38"/>
                    <a:pt x="0" y="38"/>
                    <a:pt x="0" y="38"/>
                  </a:cubicBezTo>
                  <a:cubicBezTo>
                    <a:pt x="77" y="38"/>
                    <a:pt x="77" y="38"/>
                    <a:pt x="77" y="38"/>
                  </a:cubicBezTo>
                  <a:cubicBezTo>
                    <a:pt x="77" y="0"/>
                    <a:pt x="77" y="0"/>
                    <a:pt x="77" y="0"/>
                  </a:cubicBezTo>
                  <a:lnTo>
                    <a:pt x="76" y="0"/>
                  </a:lnTo>
                  <a:close/>
                  <a:moveTo>
                    <a:pt x="75" y="3"/>
                  </a:moveTo>
                  <a:cubicBezTo>
                    <a:pt x="75" y="4"/>
                    <a:pt x="75" y="34"/>
                    <a:pt x="75" y="36"/>
                  </a:cubicBezTo>
                  <a:cubicBezTo>
                    <a:pt x="73" y="36"/>
                    <a:pt x="4" y="36"/>
                    <a:pt x="2" y="36"/>
                  </a:cubicBezTo>
                  <a:cubicBezTo>
                    <a:pt x="2" y="34"/>
                    <a:pt x="2" y="4"/>
                    <a:pt x="2" y="3"/>
                  </a:cubicBezTo>
                  <a:cubicBezTo>
                    <a:pt x="4" y="3"/>
                    <a:pt x="73" y="3"/>
                    <a:pt x="75" y="3"/>
                  </a:cubicBezTo>
                  <a:close/>
                </a:path>
              </a:pathLst>
            </a:custGeom>
            <a:solidFill>
              <a:srgbClr val="005A80"/>
            </a:solidFill>
            <a:ln w="9525">
              <a:noFill/>
              <a:round/>
              <a:headEnd/>
              <a:tailEnd/>
            </a:ln>
          </p:spPr>
          <p:txBody>
            <a:bodyPr/>
            <a:lstStyle/>
            <a:p>
              <a:endParaRPr lang="en-US"/>
            </a:p>
          </p:txBody>
        </p:sp>
        <p:sp>
          <p:nvSpPr>
            <p:cNvPr id="6176" name="Freeform 164"/>
            <p:cNvSpPr>
              <a:spLocks/>
            </p:cNvSpPr>
            <p:nvPr/>
          </p:nvSpPr>
          <p:spPr bwMode="auto">
            <a:xfrm>
              <a:off x="1215" y="1252"/>
              <a:ext cx="107" cy="8"/>
            </a:xfrm>
            <a:custGeom>
              <a:avLst/>
              <a:gdLst>
                <a:gd name="T0" fmla="*/ 103 w 107"/>
                <a:gd name="T1" fmla="*/ 0 h 8"/>
                <a:gd name="T2" fmla="*/ 0 w 107"/>
                <a:gd name="T3" fmla="*/ 0 h 8"/>
                <a:gd name="T4" fmla="*/ 0 w 107"/>
                <a:gd name="T5" fmla="*/ 8 h 8"/>
                <a:gd name="T6" fmla="*/ 107 w 107"/>
                <a:gd name="T7" fmla="*/ 8 h 8"/>
                <a:gd name="T8" fmla="*/ 107 w 107"/>
                <a:gd name="T9" fmla="*/ 0 h 8"/>
                <a:gd name="T10" fmla="*/ 103 w 107"/>
                <a:gd name="T11" fmla="*/ 0 h 8"/>
                <a:gd name="T12" fmla="*/ 103 w 107"/>
                <a:gd name="T13" fmla="*/ 0 h 8"/>
                <a:gd name="T14" fmla="*/ 0 60000 65536"/>
                <a:gd name="T15" fmla="*/ 0 60000 65536"/>
                <a:gd name="T16" fmla="*/ 0 60000 65536"/>
                <a:gd name="T17" fmla="*/ 0 60000 65536"/>
                <a:gd name="T18" fmla="*/ 0 60000 65536"/>
                <a:gd name="T19" fmla="*/ 0 60000 65536"/>
                <a:gd name="T20" fmla="*/ 0 60000 65536"/>
                <a:gd name="T21" fmla="*/ 0 w 107"/>
                <a:gd name="T22" fmla="*/ 0 h 8"/>
                <a:gd name="T23" fmla="*/ 107 w 107"/>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7" h="8">
                  <a:moveTo>
                    <a:pt x="103" y="0"/>
                  </a:moveTo>
                  <a:lnTo>
                    <a:pt x="0" y="0"/>
                  </a:lnTo>
                  <a:lnTo>
                    <a:pt x="0" y="8"/>
                  </a:lnTo>
                  <a:lnTo>
                    <a:pt x="107" y="8"/>
                  </a:lnTo>
                  <a:lnTo>
                    <a:pt x="107" y="0"/>
                  </a:lnTo>
                  <a:lnTo>
                    <a:pt x="103" y="0"/>
                  </a:lnTo>
                  <a:close/>
                </a:path>
              </a:pathLst>
            </a:custGeom>
            <a:solidFill>
              <a:srgbClr val="AAE6FF"/>
            </a:solidFill>
            <a:ln w="9525">
              <a:noFill/>
              <a:round/>
              <a:headEnd/>
              <a:tailEnd/>
            </a:ln>
          </p:spPr>
          <p:txBody>
            <a:bodyPr/>
            <a:lstStyle/>
            <a:p>
              <a:endParaRPr lang="en-US"/>
            </a:p>
          </p:txBody>
        </p:sp>
        <p:sp>
          <p:nvSpPr>
            <p:cNvPr id="6177" name="Freeform 165"/>
            <p:cNvSpPr>
              <a:spLocks/>
            </p:cNvSpPr>
            <p:nvPr/>
          </p:nvSpPr>
          <p:spPr bwMode="auto">
            <a:xfrm>
              <a:off x="1512" y="1141"/>
              <a:ext cx="46" cy="618"/>
            </a:xfrm>
            <a:custGeom>
              <a:avLst/>
              <a:gdLst>
                <a:gd name="T0" fmla="*/ 0 w 46"/>
                <a:gd name="T1" fmla="*/ 618 h 618"/>
                <a:gd name="T2" fmla="*/ 46 w 46"/>
                <a:gd name="T3" fmla="*/ 574 h 618"/>
                <a:gd name="T4" fmla="*/ 46 w 46"/>
                <a:gd name="T5" fmla="*/ 0 h 618"/>
                <a:gd name="T6" fmla="*/ 0 w 46"/>
                <a:gd name="T7" fmla="*/ 46 h 618"/>
                <a:gd name="T8" fmla="*/ 0 w 46"/>
                <a:gd name="T9" fmla="*/ 618 h 618"/>
                <a:gd name="T10" fmla="*/ 0 w 46"/>
                <a:gd name="T11" fmla="*/ 618 h 618"/>
                <a:gd name="T12" fmla="*/ 0 w 46"/>
                <a:gd name="T13" fmla="*/ 618 h 618"/>
                <a:gd name="T14" fmla="*/ 0 w 46"/>
                <a:gd name="T15" fmla="*/ 618 h 618"/>
                <a:gd name="T16" fmla="*/ 0 60000 65536"/>
                <a:gd name="T17" fmla="*/ 0 60000 65536"/>
                <a:gd name="T18" fmla="*/ 0 60000 65536"/>
                <a:gd name="T19" fmla="*/ 0 60000 65536"/>
                <a:gd name="T20" fmla="*/ 0 60000 65536"/>
                <a:gd name="T21" fmla="*/ 0 60000 65536"/>
                <a:gd name="T22" fmla="*/ 0 60000 65536"/>
                <a:gd name="T23" fmla="*/ 0 60000 65536"/>
                <a:gd name="T24" fmla="*/ 0 w 46"/>
                <a:gd name="T25" fmla="*/ 0 h 618"/>
                <a:gd name="T26" fmla="*/ 46 w 46"/>
                <a:gd name="T27" fmla="*/ 618 h 61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6" h="618">
                  <a:moveTo>
                    <a:pt x="0" y="618"/>
                  </a:moveTo>
                  <a:lnTo>
                    <a:pt x="46" y="574"/>
                  </a:lnTo>
                  <a:lnTo>
                    <a:pt x="46" y="0"/>
                  </a:lnTo>
                  <a:lnTo>
                    <a:pt x="0" y="46"/>
                  </a:lnTo>
                  <a:lnTo>
                    <a:pt x="0" y="618"/>
                  </a:lnTo>
                  <a:close/>
                </a:path>
              </a:pathLst>
            </a:custGeom>
            <a:solidFill>
              <a:srgbClr val="005A80"/>
            </a:solidFill>
            <a:ln w="9525">
              <a:noFill/>
              <a:round/>
              <a:headEnd/>
              <a:tailEnd/>
            </a:ln>
          </p:spPr>
          <p:txBody>
            <a:bodyPr/>
            <a:lstStyle/>
            <a:p>
              <a:endParaRPr lang="en-US"/>
            </a:p>
          </p:txBody>
        </p:sp>
        <p:sp>
          <p:nvSpPr>
            <p:cNvPr id="6178" name="Freeform 166"/>
            <p:cNvSpPr>
              <a:spLocks noEditPoints="1"/>
            </p:cNvSpPr>
            <p:nvPr/>
          </p:nvSpPr>
          <p:spPr bwMode="auto">
            <a:xfrm>
              <a:off x="1510" y="1139"/>
              <a:ext cx="50" cy="622"/>
            </a:xfrm>
            <a:custGeom>
              <a:avLst/>
              <a:gdLst>
                <a:gd name="T0" fmla="*/ 4 w 25"/>
                <a:gd name="T1" fmla="*/ 93 h 309"/>
                <a:gd name="T2" fmla="*/ 0 w 25"/>
                <a:gd name="T3" fmla="*/ 97 h 309"/>
                <a:gd name="T4" fmla="*/ 0 w 25"/>
                <a:gd name="T5" fmla="*/ 1248 h 309"/>
                <a:gd name="T6" fmla="*/ 8 w 25"/>
                <a:gd name="T7" fmla="*/ 1252 h 309"/>
                <a:gd name="T8" fmla="*/ 96 w 25"/>
                <a:gd name="T9" fmla="*/ 1159 h 309"/>
                <a:gd name="T10" fmla="*/ 100 w 25"/>
                <a:gd name="T11" fmla="*/ 1159 h 309"/>
                <a:gd name="T12" fmla="*/ 100 w 25"/>
                <a:gd name="T13" fmla="*/ 4 h 309"/>
                <a:gd name="T14" fmla="*/ 92 w 25"/>
                <a:gd name="T15" fmla="*/ 0 h 309"/>
                <a:gd name="T16" fmla="*/ 4 w 25"/>
                <a:gd name="T17" fmla="*/ 93 h 309"/>
                <a:gd name="T18" fmla="*/ 92 w 25"/>
                <a:gd name="T19" fmla="*/ 12 h 309"/>
                <a:gd name="T20" fmla="*/ 92 w 25"/>
                <a:gd name="T21" fmla="*/ 1155 h 309"/>
                <a:gd name="T22" fmla="*/ 8 w 25"/>
                <a:gd name="T23" fmla="*/ 1240 h 309"/>
                <a:gd name="T24" fmla="*/ 8 w 25"/>
                <a:gd name="T25" fmla="*/ 97 h 309"/>
                <a:gd name="T26" fmla="*/ 92 w 25"/>
                <a:gd name="T27" fmla="*/ 12 h 30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5"/>
                <a:gd name="T43" fmla="*/ 0 h 309"/>
                <a:gd name="T44" fmla="*/ 25 w 25"/>
                <a:gd name="T45" fmla="*/ 309 h 30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5" h="309">
                  <a:moveTo>
                    <a:pt x="1" y="23"/>
                  </a:moveTo>
                  <a:cubicBezTo>
                    <a:pt x="0" y="24"/>
                    <a:pt x="0" y="24"/>
                    <a:pt x="0" y="24"/>
                  </a:cubicBezTo>
                  <a:cubicBezTo>
                    <a:pt x="0" y="308"/>
                    <a:pt x="0" y="308"/>
                    <a:pt x="0" y="308"/>
                  </a:cubicBezTo>
                  <a:cubicBezTo>
                    <a:pt x="2" y="309"/>
                    <a:pt x="2" y="309"/>
                    <a:pt x="2" y="309"/>
                  </a:cubicBezTo>
                  <a:cubicBezTo>
                    <a:pt x="24" y="286"/>
                    <a:pt x="24" y="286"/>
                    <a:pt x="24" y="286"/>
                  </a:cubicBezTo>
                  <a:cubicBezTo>
                    <a:pt x="25" y="286"/>
                    <a:pt x="25" y="286"/>
                    <a:pt x="25" y="286"/>
                  </a:cubicBezTo>
                  <a:cubicBezTo>
                    <a:pt x="25" y="1"/>
                    <a:pt x="25" y="1"/>
                    <a:pt x="25" y="1"/>
                  </a:cubicBezTo>
                  <a:cubicBezTo>
                    <a:pt x="23" y="0"/>
                    <a:pt x="23" y="0"/>
                    <a:pt x="23" y="0"/>
                  </a:cubicBezTo>
                  <a:lnTo>
                    <a:pt x="1" y="23"/>
                  </a:lnTo>
                  <a:close/>
                  <a:moveTo>
                    <a:pt x="23" y="3"/>
                  </a:moveTo>
                  <a:cubicBezTo>
                    <a:pt x="23" y="8"/>
                    <a:pt x="23" y="284"/>
                    <a:pt x="23" y="285"/>
                  </a:cubicBezTo>
                  <a:cubicBezTo>
                    <a:pt x="22" y="286"/>
                    <a:pt x="5" y="303"/>
                    <a:pt x="2" y="306"/>
                  </a:cubicBezTo>
                  <a:cubicBezTo>
                    <a:pt x="2" y="301"/>
                    <a:pt x="2" y="25"/>
                    <a:pt x="2" y="24"/>
                  </a:cubicBezTo>
                  <a:cubicBezTo>
                    <a:pt x="3" y="23"/>
                    <a:pt x="20" y="6"/>
                    <a:pt x="23" y="3"/>
                  </a:cubicBezTo>
                  <a:close/>
                </a:path>
              </a:pathLst>
            </a:custGeom>
            <a:solidFill>
              <a:srgbClr val="AAE6FF"/>
            </a:solidFill>
            <a:ln w="9525">
              <a:noFill/>
              <a:round/>
              <a:headEnd/>
              <a:tailEnd/>
            </a:ln>
          </p:spPr>
          <p:txBody>
            <a:bodyPr/>
            <a:lstStyle/>
            <a:p>
              <a:endParaRPr lang="en-US"/>
            </a:p>
          </p:txBody>
        </p:sp>
        <p:sp>
          <p:nvSpPr>
            <p:cNvPr id="6179" name="Freeform 167"/>
            <p:cNvSpPr>
              <a:spLocks/>
            </p:cNvSpPr>
            <p:nvPr/>
          </p:nvSpPr>
          <p:spPr bwMode="auto">
            <a:xfrm>
              <a:off x="1175" y="1717"/>
              <a:ext cx="335" cy="8"/>
            </a:xfrm>
            <a:custGeom>
              <a:avLst/>
              <a:gdLst>
                <a:gd name="T0" fmla="*/ 331 w 335"/>
                <a:gd name="T1" fmla="*/ 0 h 8"/>
                <a:gd name="T2" fmla="*/ 0 w 335"/>
                <a:gd name="T3" fmla="*/ 0 h 8"/>
                <a:gd name="T4" fmla="*/ 0 w 335"/>
                <a:gd name="T5" fmla="*/ 8 h 8"/>
                <a:gd name="T6" fmla="*/ 335 w 335"/>
                <a:gd name="T7" fmla="*/ 8 h 8"/>
                <a:gd name="T8" fmla="*/ 335 w 335"/>
                <a:gd name="T9" fmla="*/ 0 h 8"/>
                <a:gd name="T10" fmla="*/ 331 w 335"/>
                <a:gd name="T11" fmla="*/ 0 h 8"/>
                <a:gd name="T12" fmla="*/ 331 w 335"/>
                <a:gd name="T13" fmla="*/ 0 h 8"/>
                <a:gd name="T14" fmla="*/ 0 60000 65536"/>
                <a:gd name="T15" fmla="*/ 0 60000 65536"/>
                <a:gd name="T16" fmla="*/ 0 60000 65536"/>
                <a:gd name="T17" fmla="*/ 0 60000 65536"/>
                <a:gd name="T18" fmla="*/ 0 60000 65536"/>
                <a:gd name="T19" fmla="*/ 0 60000 65536"/>
                <a:gd name="T20" fmla="*/ 0 60000 65536"/>
                <a:gd name="T21" fmla="*/ 0 w 335"/>
                <a:gd name="T22" fmla="*/ 0 h 8"/>
                <a:gd name="T23" fmla="*/ 335 w 335"/>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35" h="8">
                  <a:moveTo>
                    <a:pt x="331" y="0"/>
                  </a:moveTo>
                  <a:lnTo>
                    <a:pt x="0" y="0"/>
                  </a:lnTo>
                  <a:lnTo>
                    <a:pt x="0" y="8"/>
                  </a:lnTo>
                  <a:lnTo>
                    <a:pt x="335" y="8"/>
                  </a:lnTo>
                  <a:lnTo>
                    <a:pt x="335" y="0"/>
                  </a:lnTo>
                  <a:lnTo>
                    <a:pt x="331" y="0"/>
                  </a:lnTo>
                  <a:close/>
                </a:path>
              </a:pathLst>
            </a:custGeom>
            <a:solidFill>
              <a:srgbClr val="AAE6FF"/>
            </a:solidFill>
            <a:ln w="9525">
              <a:noFill/>
              <a:round/>
              <a:headEnd/>
              <a:tailEnd/>
            </a:ln>
          </p:spPr>
          <p:txBody>
            <a:bodyPr/>
            <a:lstStyle/>
            <a:p>
              <a:endParaRPr lang="en-US"/>
            </a:p>
          </p:txBody>
        </p:sp>
        <p:sp>
          <p:nvSpPr>
            <p:cNvPr id="6180" name="Freeform 168"/>
            <p:cNvSpPr>
              <a:spLocks/>
            </p:cNvSpPr>
            <p:nvPr/>
          </p:nvSpPr>
          <p:spPr bwMode="auto">
            <a:xfrm>
              <a:off x="1175" y="1342"/>
              <a:ext cx="335" cy="8"/>
            </a:xfrm>
            <a:custGeom>
              <a:avLst/>
              <a:gdLst>
                <a:gd name="T0" fmla="*/ 331 w 335"/>
                <a:gd name="T1" fmla="*/ 0 h 8"/>
                <a:gd name="T2" fmla="*/ 0 w 335"/>
                <a:gd name="T3" fmla="*/ 0 h 8"/>
                <a:gd name="T4" fmla="*/ 0 w 335"/>
                <a:gd name="T5" fmla="*/ 8 h 8"/>
                <a:gd name="T6" fmla="*/ 335 w 335"/>
                <a:gd name="T7" fmla="*/ 8 h 8"/>
                <a:gd name="T8" fmla="*/ 335 w 335"/>
                <a:gd name="T9" fmla="*/ 0 h 8"/>
                <a:gd name="T10" fmla="*/ 331 w 335"/>
                <a:gd name="T11" fmla="*/ 0 h 8"/>
                <a:gd name="T12" fmla="*/ 331 w 335"/>
                <a:gd name="T13" fmla="*/ 0 h 8"/>
                <a:gd name="T14" fmla="*/ 0 60000 65536"/>
                <a:gd name="T15" fmla="*/ 0 60000 65536"/>
                <a:gd name="T16" fmla="*/ 0 60000 65536"/>
                <a:gd name="T17" fmla="*/ 0 60000 65536"/>
                <a:gd name="T18" fmla="*/ 0 60000 65536"/>
                <a:gd name="T19" fmla="*/ 0 60000 65536"/>
                <a:gd name="T20" fmla="*/ 0 60000 65536"/>
                <a:gd name="T21" fmla="*/ 0 w 335"/>
                <a:gd name="T22" fmla="*/ 0 h 8"/>
                <a:gd name="T23" fmla="*/ 335 w 335"/>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35" h="8">
                  <a:moveTo>
                    <a:pt x="331" y="0"/>
                  </a:moveTo>
                  <a:lnTo>
                    <a:pt x="0" y="0"/>
                  </a:lnTo>
                  <a:lnTo>
                    <a:pt x="0" y="8"/>
                  </a:lnTo>
                  <a:lnTo>
                    <a:pt x="335" y="8"/>
                  </a:lnTo>
                  <a:lnTo>
                    <a:pt x="335" y="0"/>
                  </a:lnTo>
                  <a:lnTo>
                    <a:pt x="331" y="0"/>
                  </a:lnTo>
                  <a:close/>
                </a:path>
              </a:pathLst>
            </a:custGeom>
            <a:solidFill>
              <a:srgbClr val="AAE6FF"/>
            </a:solidFill>
            <a:ln w="9525">
              <a:noFill/>
              <a:round/>
              <a:headEnd/>
              <a:tailEnd/>
            </a:ln>
          </p:spPr>
          <p:txBody>
            <a:bodyPr/>
            <a:lstStyle/>
            <a:p>
              <a:endParaRPr lang="en-US"/>
            </a:p>
          </p:txBody>
        </p:sp>
        <p:sp>
          <p:nvSpPr>
            <p:cNvPr id="6181" name="Freeform 169"/>
            <p:cNvSpPr>
              <a:spLocks/>
            </p:cNvSpPr>
            <p:nvPr/>
          </p:nvSpPr>
          <p:spPr bwMode="auto">
            <a:xfrm>
              <a:off x="1173" y="1715"/>
              <a:ext cx="339" cy="8"/>
            </a:xfrm>
            <a:custGeom>
              <a:avLst/>
              <a:gdLst>
                <a:gd name="T0" fmla="*/ 335 w 339"/>
                <a:gd name="T1" fmla="*/ 0 h 8"/>
                <a:gd name="T2" fmla="*/ 0 w 339"/>
                <a:gd name="T3" fmla="*/ 0 h 8"/>
                <a:gd name="T4" fmla="*/ 0 w 339"/>
                <a:gd name="T5" fmla="*/ 8 h 8"/>
                <a:gd name="T6" fmla="*/ 339 w 339"/>
                <a:gd name="T7" fmla="*/ 8 h 8"/>
                <a:gd name="T8" fmla="*/ 339 w 339"/>
                <a:gd name="T9" fmla="*/ 0 h 8"/>
                <a:gd name="T10" fmla="*/ 335 w 339"/>
                <a:gd name="T11" fmla="*/ 0 h 8"/>
                <a:gd name="T12" fmla="*/ 335 w 339"/>
                <a:gd name="T13" fmla="*/ 0 h 8"/>
                <a:gd name="T14" fmla="*/ 0 60000 65536"/>
                <a:gd name="T15" fmla="*/ 0 60000 65536"/>
                <a:gd name="T16" fmla="*/ 0 60000 65536"/>
                <a:gd name="T17" fmla="*/ 0 60000 65536"/>
                <a:gd name="T18" fmla="*/ 0 60000 65536"/>
                <a:gd name="T19" fmla="*/ 0 60000 65536"/>
                <a:gd name="T20" fmla="*/ 0 60000 65536"/>
                <a:gd name="T21" fmla="*/ 0 w 339"/>
                <a:gd name="T22" fmla="*/ 0 h 8"/>
                <a:gd name="T23" fmla="*/ 339 w 339"/>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39" h="8">
                  <a:moveTo>
                    <a:pt x="335" y="0"/>
                  </a:moveTo>
                  <a:lnTo>
                    <a:pt x="0" y="0"/>
                  </a:lnTo>
                  <a:lnTo>
                    <a:pt x="0" y="8"/>
                  </a:lnTo>
                  <a:lnTo>
                    <a:pt x="339" y="8"/>
                  </a:lnTo>
                  <a:lnTo>
                    <a:pt x="339" y="0"/>
                  </a:lnTo>
                  <a:lnTo>
                    <a:pt x="335" y="0"/>
                  </a:lnTo>
                  <a:close/>
                </a:path>
              </a:pathLst>
            </a:custGeom>
            <a:solidFill>
              <a:srgbClr val="005A80"/>
            </a:solidFill>
            <a:ln w="9525">
              <a:noFill/>
              <a:round/>
              <a:headEnd/>
              <a:tailEnd/>
            </a:ln>
          </p:spPr>
          <p:txBody>
            <a:bodyPr/>
            <a:lstStyle/>
            <a:p>
              <a:endParaRPr lang="en-US"/>
            </a:p>
          </p:txBody>
        </p:sp>
        <p:sp>
          <p:nvSpPr>
            <p:cNvPr id="6182" name="Freeform 170"/>
            <p:cNvSpPr>
              <a:spLocks/>
            </p:cNvSpPr>
            <p:nvPr/>
          </p:nvSpPr>
          <p:spPr bwMode="auto">
            <a:xfrm>
              <a:off x="1175" y="1340"/>
              <a:ext cx="339" cy="8"/>
            </a:xfrm>
            <a:custGeom>
              <a:avLst/>
              <a:gdLst>
                <a:gd name="T0" fmla="*/ 333 w 339"/>
                <a:gd name="T1" fmla="*/ 0 h 8"/>
                <a:gd name="T2" fmla="*/ 0 w 339"/>
                <a:gd name="T3" fmla="*/ 0 h 8"/>
                <a:gd name="T4" fmla="*/ 0 w 339"/>
                <a:gd name="T5" fmla="*/ 8 h 8"/>
                <a:gd name="T6" fmla="*/ 339 w 339"/>
                <a:gd name="T7" fmla="*/ 8 h 8"/>
                <a:gd name="T8" fmla="*/ 339 w 339"/>
                <a:gd name="T9" fmla="*/ 0 h 8"/>
                <a:gd name="T10" fmla="*/ 333 w 339"/>
                <a:gd name="T11" fmla="*/ 0 h 8"/>
                <a:gd name="T12" fmla="*/ 333 w 339"/>
                <a:gd name="T13" fmla="*/ 0 h 8"/>
                <a:gd name="T14" fmla="*/ 0 60000 65536"/>
                <a:gd name="T15" fmla="*/ 0 60000 65536"/>
                <a:gd name="T16" fmla="*/ 0 60000 65536"/>
                <a:gd name="T17" fmla="*/ 0 60000 65536"/>
                <a:gd name="T18" fmla="*/ 0 60000 65536"/>
                <a:gd name="T19" fmla="*/ 0 60000 65536"/>
                <a:gd name="T20" fmla="*/ 0 60000 65536"/>
                <a:gd name="T21" fmla="*/ 0 w 339"/>
                <a:gd name="T22" fmla="*/ 0 h 8"/>
                <a:gd name="T23" fmla="*/ 339 w 339"/>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39" h="8">
                  <a:moveTo>
                    <a:pt x="333" y="0"/>
                  </a:moveTo>
                  <a:lnTo>
                    <a:pt x="0" y="0"/>
                  </a:lnTo>
                  <a:lnTo>
                    <a:pt x="0" y="8"/>
                  </a:lnTo>
                  <a:lnTo>
                    <a:pt x="339" y="8"/>
                  </a:lnTo>
                  <a:lnTo>
                    <a:pt x="339" y="0"/>
                  </a:lnTo>
                  <a:lnTo>
                    <a:pt x="333" y="0"/>
                  </a:lnTo>
                  <a:close/>
                </a:path>
              </a:pathLst>
            </a:custGeom>
            <a:solidFill>
              <a:srgbClr val="005A80"/>
            </a:solidFill>
            <a:ln w="9525">
              <a:noFill/>
              <a:round/>
              <a:headEnd/>
              <a:tailEnd/>
            </a:ln>
          </p:spPr>
          <p:txBody>
            <a:bodyPr/>
            <a:lstStyle/>
            <a:p>
              <a:endParaRPr lang="en-US"/>
            </a:p>
          </p:txBody>
        </p:sp>
        <p:sp>
          <p:nvSpPr>
            <p:cNvPr id="6183" name="Freeform 171"/>
            <p:cNvSpPr>
              <a:spLocks/>
            </p:cNvSpPr>
            <p:nvPr/>
          </p:nvSpPr>
          <p:spPr bwMode="auto">
            <a:xfrm>
              <a:off x="1191" y="1218"/>
              <a:ext cx="155" cy="76"/>
            </a:xfrm>
            <a:custGeom>
              <a:avLst/>
              <a:gdLst>
                <a:gd name="T0" fmla="*/ 308 w 77"/>
                <a:gd name="T1" fmla="*/ 0 h 38"/>
                <a:gd name="T2" fmla="*/ 4 w 77"/>
                <a:gd name="T3" fmla="*/ 0 h 38"/>
                <a:gd name="T4" fmla="*/ 0 w 77"/>
                <a:gd name="T5" fmla="*/ 8 h 38"/>
                <a:gd name="T6" fmla="*/ 0 w 77"/>
                <a:gd name="T7" fmla="*/ 152 h 38"/>
                <a:gd name="T8" fmla="*/ 8 w 77"/>
                <a:gd name="T9" fmla="*/ 152 h 38"/>
                <a:gd name="T10" fmla="*/ 8 w 77"/>
                <a:gd name="T11" fmla="*/ 12 h 38"/>
                <a:gd name="T12" fmla="*/ 312 w 77"/>
                <a:gd name="T13" fmla="*/ 12 h 38"/>
                <a:gd name="T14" fmla="*/ 312 w 77"/>
                <a:gd name="T15" fmla="*/ 0 h 38"/>
                <a:gd name="T16" fmla="*/ 308 w 77"/>
                <a:gd name="T17" fmla="*/ 0 h 3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7"/>
                <a:gd name="T28" fmla="*/ 0 h 38"/>
                <a:gd name="T29" fmla="*/ 77 w 77"/>
                <a:gd name="T30" fmla="*/ 38 h 3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7" h="38">
                  <a:moveTo>
                    <a:pt x="76" y="0"/>
                  </a:moveTo>
                  <a:cubicBezTo>
                    <a:pt x="1" y="0"/>
                    <a:pt x="1" y="0"/>
                    <a:pt x="1" y="0"/>
                  </a:cubicBezTo>
                  <a:cubicBezTo>
                    <a:pt x="0" y="2"/>
                    <a:pt x="0" y="2"/>
                    <a:pt x="0" y="2"/>
                  </a:cubicBezTo>
                  <a:cubicBezTo>
                    <a:pt x="0" y="38"/>
                    <a:pt x="0" y="38"/>
                    <a:pt x="0" y="38"/>
                  </a:cubicBezTo>
                  <a:cubicBezTo>
                    <a:pt x="2" y="38"/>
                    <a:pt x="2" y="38"/>
                    <a:pt x="2" y="38"/>
                  </a:cubicBezTo>
                  <a:cubicBezTo>
                    <a:pt x="2" y="38"/>
                    <a:pt x="2" y="4"/>
                    <a:pt x="2" y="3"/>
                  </a:cubicBezTo>
                  <a:cubicBezTo>
                    <a:pt x="4" y="3"/>
                    <a:pt x="77" y="3"/>
                    <a:pt x="77" y="3"/>
                  </a:cubicBezTo>
                  <a:cubicBezTo>
                    <a:pt x="77" y="0"/>
                    <a:pt x="77" y="0"/>
                    <a:pt x="77" y="0"/>
                  </a:cubicBezTo>
                  <a:lnTo>
                    <a:pt x="76" y="0"/>
                  </a:lnTo>
                  <a:close/>
                </a:path>
              </a:pathLst>
            </a:custGeom>
            <a:solidFill>
              <a:srgbClr val="AAE6FF"/>
            </a:solidFill>
            <a:ln w="9525">
              <a:noFill/>
              <a:round/>
              <a:headEnd/>
              <a:tailEnd/>
            </a:ln>
          </p:spPr>
          <p:txBody>
            <a:bodyPr/>
            <a:lstStyle/>
            <a:p>
              <a:endParaRPr lang="en-US"/>
            </a:p>
          </p:txBody>
        </p:sp>
        <p:sp>
          <p:nvSpPr>
            <p:cNvPr id="6184" name="Freeform 172"/>
            <p:cNvSpPr>
              <a:spLocks/>
            </p:cNvSpPr>
            <p:nvPr/>
          </p:nvSpPr>
          <p:spPr bwMode="auto">
            <a:xfrm>
              <a:off x="1219" y="1375"/>
              <a:ext cx="65" cy="157"/>
            </a:xfrm>
            <a:custGeom>
              <a:avLst/>
              <a:gdLst>
                <a:gd name="T0" fmla="*/ 23 w 65"/>
                <a:gd name="T1" fmla="*/ 157 h 157"/>
                <a:gd name="T2" fmla="*/ 23 w 65"/>
                <a:gd name="T3" fmla="*/ 40 h 157"/>
                <a:gd name="T4" fmla="*/ 0 w 65"/>
                <a:gd name="T5" fmla="*/ 40 h 157"/>
                <a:gd name="T6" fmla="*/ 33 w 65"/>
                <a:gd name="T7" fmla="*/ 0 h 157"/>
                <a:gd name="T8" fmla="*/ 65 w 65"/>
                <a:gd name="T9" fmla="*/ 40 h 157"/>
                <a:gd name="T10" fmla="*/ 41 w 65"/>
                <a:gd name="T11" fmla="*/ 40 h 157"/>
                <a:gd name="T12" fmla="*/ 41 w 65"/>
                <a:gd name="T13" fmla="*/ 130 h 157"/>
                <a:gd name="T14" fmla="*/ 23 w 65"/>
                <a:gd name="T15" fmla="*/ 157 h 157"/>
                <a:gd name="T16" fmla="*/ 23 w 65"/>
                <a:gd name="T17" fmla="*/ 157 h 15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5"/>
                <a:gd name="T28" fmla="*/ 0 h 157"/>
                <a:gd name="T29" fmla="*/ 65 w 65"/>
                <a:gd name="T30" fmla="*/ 157 h 15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5" h="157">
                  <a:moveTo>
                    <a:pt x="23" y="157"/>
                  </a:moveTo>
                  <a:lnTo>
                    <a:pt x="23" y="40"/>
                  </a:lnTo>
                  <a:lnTo>
                    <a:pt x="0" y="40"/>
                  </a:lnTo>
                  <a:lnTo>
                    <a:pt x="33" y="0"/>
                  </a:lnTo>
                  <a:lnTo>
                    <a:pt x="65" y="40"/>
                  </a:lnTo>
                  <a:lnTo>
                    <a:pt x="41" y="40"/>
                  </a:lnTo>
                  <a:lnTo>
                    <a:pt x="41" y="130"/>
                  </a:lnTo>
                  <a:lnTo>
                    <a:pt x="23" y="157"/>
                  </a:lnTo>
                  <a:close/>
                </a:path>
              </a:pathLst>
            </a:custGeom>
            <a:solidFill>
              <a:srgbClr val="000000"/>
            </a:solidFill>
            <a:ln w="9525">
              <a:noFill/>
              <a:round/>
              <a:headEnd/>
              <a:tailEnd/>
            </a:ln>
          </p:spPr>
          <p:txBody>
            <a:bodyPr/>
            <a:lstStyle/>
            <a:p>
              <a:endParaRPr lang="en-US"/>
            </a:p>
          </p:txBody>
        </p:sp>
        <p:sp>
          <p:nvSpPr>
            <p:cNvPr id="6185" name="Freeform 173"/>
            <p:cNvSpPr>
              <a:spLocks/>
            </p:cNvSpPr>
            <p:nvPr/>
          </p:nvSpPr>
          <p:spPr bwMode="auto">
            <a:xfrm>
              <a:off x="1340" y="1405"/>
              <a:ext cx="157" cy="64"/>
            </a:xfrm>
            <a:custGeom>
              <a:avLst/>
              <a:gdLst>
                <a:gd name="T0" fmla="*/ 0 w 157"/>
                <a:gd name="T1" fmla="*/ 22 h 64"/>
                <a:gd name="T2" fmla="*/ 117 w 157"/>
                <a:gd name="T3" fmla="*/ 22 h 64"/>
                <a:gd name="T4" fmla="*/ 117 w 157"/>
                <a:gd name="T5" fmla="*/ 0 h 64"/>
                <a:gd name="T6" fmla="*/ 157 w 157"/>
                <a:gd name="T7" fmla="*/ 32 h 64"/>
                <a:gd name="T8" fmla="*/ 117 w 157"/>
                <a:gd name="T9" fmla="*/ 64 h 64"/>
                <a:gd name="T10" fmla="*/ 117 w 157"/>
                <a:gd name="T11" fmla="*/ 40 h 64"/>
                <a:gd name="T12" fmla="*/ 27 w 157"/>
                <a:gd name="T13" fmla="*/ 40 h 64"/>
                <a:gd name="T14" fmla="*/ 0 w 157"/>
                <a:gd name="T15" fmla="*/ 22 h 64"/>
                <a:gd name="T16" fmla="*/ 0 w 157"/>
                <a:gd name="T17" fmla="*/ 22 h 6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7"/>
                <a:gd name="T28" fmla="*/ 0 h 64"/>
                <a:gd name="T29" fmla="*/ 157 w 157"/>
                <a:gd name="T30" fmla="*/ 64 h 6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7" h="64">
                  <a:moveTo>
                    <a:pt x="0" y="22"/>
                  </a:moveTo>
                  <a:lnTo>
                    <a:pt x="117" y="22"/>
                  </a:lnTo>
                  <a:lnTo>
                    <a:pt x="117" y="0"/>
                  </a:lnTo>
                  <a:lnTo>
                    <a:pt x="157" y="32"/>
                  </a:lnTo>
                  <a:lnTo>
                    <a:pt x="117" y="64"/>
                  </a:lnTo>
                  <a:lnTo>
                    <a:pt x="117" y="40"/>
                  </a:lnTo>
                  <a:lnTo>
                    <a:pt x="27" y="40"/>
                  </a:lnTo>
                  <a:lnTo>
                    <a:pt x="0" y="22"/>
                  </a:lnTo>
                  <a:close/>
                </a:path>
              </a:pathLst>
            </a:custGeom>
            <a:solidFill>
              <a:srgbClr val="000000"/>
            </a:solidFill>
            <a:ln w="9525">
              <a:noFill/>
              <a:round/>
              <a:headEnd/>
              <a:tailEnd/>
            </a:ln>
          </p:spPr>
          <p:txBody>
            <a:bodyPr/>
            <a:lstStyle/>
            <a:p>
              <a:endParaRPr lang="en-US"/>
            </a:p>
          </p:txBody>
        </p:sp>
        <p:sp>
          <p:nvSpPr>
            <p:cNvPr id="6186" name="Freeform 174"/>
            <p:cNvSpPr>
              <a:spLocks/>
            </p:cNvSpPr>
            <p:nvPr/>
          </p:nvSpPr>
          <p:spPr bwMode="auto">
            <a:xfrm>
              <a:off x="1399" y="1532"/>
              <a:ext cx="64" cy="157"/>
            </a:xfrm>
            <a:custGeom>
              <a:avLst/>
              <a:gdLst>
                <a:gd name="T0" fmla="*/ 42 w 64"/>
                <a:gd name="T1" fmla="*/ 0 h 157"/>
                <a:gd name="T2" fmla="*/ 42 w 64"/>
                <a:gd name="T3" fmla="*/ 116 h 157"/>
                <a:gd name="T4" fmla="*/ 64 w 64"/>
                <a:gd name="T5" fmla="*/ 116 h 157"/>
                <a:gd name="T6" fmla="*/ 32 w 64"/>
                <a:gd name="T7" fmla="*/ 157 h 157"/>
                <a:gd name="T8" fmla="*/ 0 w 64"/>
                <a:gd name="T9" fmla="*/ 116 h 157"/>
                <a:gd name="T10" fmla="*/ 24 w 64"/>
                <a:gd name="T11" fmla="*/ 116 h 157"/>
                <a:gd name="T12" fmla="*/ 24 w 64"/>
                <a:gd name="T13" fmla="*/ 26 h 157"/>
                <a:gd name="T14" fmla="*/ 22 w 64"/>
                <a:gd name="T15" fmla="*/ 26 h 157"/>
                <a:gd name="T16" fmla="*/ 42 w 64"/>
                <a:gd name="T17" fmla="*/ 0 h 157"/>
                <a:gd name="T18" fmla="*/ 42 w 64"/>
                <a:gd name="T19" fmla="*/ 0 h 15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4"/>
                <a:gd name="T31" fmla="*/ 0 h 157"/>
                <a:gd name="T32" fmla="*/ 64 w 64"/>
                <a:gd name="T33" fmla="*/ 157 h 15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4" h="157">
                  <a:moveTo>
                    <a:pt x="42" y="0"/>
                  </a:moveTo>
                  <a:lnTo>
                    <a:pt x="42" y="116"/>
                  </a:lnTo>
                  <a:lnTo>
                    <a:pt x="64" y="116"/>
                  </a:lnTo>
                  <a:lnTo>
                    <a:pt x="32" y="157"/>
                  </a:lnTo>
                  <a:lnTo>
                    <a:pt x="0" y="116"/>
                  </a:lnTo>
                  <a:lnTo>
                    <a:pt x="24" y="116"/>
                  </a:lnTo>
                  <a:lnTo>
                    <a:pt x="24" y="26"/>
                  </a:lnTo>
                  <a:lnTo>
                    <a:pt x="22" y="26"/>
                  </a:lnTo>
                  <a:lnTo>
                    <a:pt x="42" y="0"/>
                  </a:lnTo>
                  <a:close/>
                </a:path>
              </a:pathLst>
            </a:custGeom>
            <a:solidFill>
              <a:srgbClr val="000000"/>
            </a:solidFill>
            <a:ln w="9525">
              <a:noFill/>
              <a:round/>
              <a:headEnd/>
              <a:tailEnd/>
            </a:ln>
          </p:spPr>
          <p:txBody>
            <a:bodyPr/>
            <a:lstStyle/>
            <a:p>
              <a:endParaRPr lang="en-US"/>
            </a:p>
          </p:txBody>
        </p:sp>
        <p:sp>
          <p:nvSpPr>
            <p:cNvPr id="6187" name="Freeform 175"/>
            <p:cNvSpPr>
              <a:spLocks/>
            </p:cNvSpPr>
            <p:nvPr/>
          </p:nvSpPr>
          <p:spPr bwMode="auto">
            <a:xfrm>
              <a:off x="1187" y="1594"/>
              <a:ext cx="155" cy="64"/>
            </a:xfrm>
            <a:custGeom>
              <a:avLst/>
              <a:gdLst>
                <a:gd name="T0" fmla="*/ 155 w 155"/>
                <a:gd name="T1" fmla="*/ 40 h 64"/>
                <a:gd name="T2" fmla="*/ 38 w 155"/>
                <a:gd name="T3" fmla="*/ 40 h 64"/>
                <a:gd name="T4" fmla="*/ 38 w 155"/>
                <a:gd name="T5" fmla="*/ 64 h 64"/>
                <a:gd name="T6" fmla="*/ 0 w 155"/>
                <a:gd name="T7" fmla="*/ 32 h 64"/>
                <a:gd name="T8" fmla="*/ 38 w 155"/>
                <a:gd name="T9" fmla="*/ 0 h 64"/>
                <a:gd name="T10" fmla="*/ 38 w 155"/>
                <a:gd name="T11" fmla="*/ 24 h 64"/>
                <a:gd name="T12" fmla="*/ 129 w 155"/>
                <a:gd name="T13" fmla="*/ 24 h 64"/>
                <a:gd name="T14" fmla="*/ 155 w 155"/>
                <a:gd name="T15" fmla="*/ 40 h 64"/>
                <a:gd name="T16" fmla="*/ 155 w 155"/>
                <a:gd name="T17" fmla="*/ 40 h 6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5"/>
                <a:gd name="T28" fmla="*/ 0 h 64"/>
                <a:gd name="T29" fmla="*/ 155 w 155"/>
                <a:gd name="T30" fmla="*/ 64 h 6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5" h="64">
                  <a:moveTo>
                    <a:pt x="155" y="40"/>
                  </a:moveTo>
                  <a:lnTo>
                    <a:pt x="38" y="40"/>
                  </a:lnTo>
                  <a:lnTo>
                    <a:pt x="38" y="64"/>
                  </a:lnTo>
                  <a:lnTo>
                    <a:pt x="0" y="32"/>
                  </a:lnTo>
                  <a:lnTo>
                    <a:pt x="38" y="0"/>
                  </a:lnTo>
                  <a:lnTo>
                    <a:pt x="38" y="24"/>
                  </a:lnTo>
                  <a:lnTo>
                    <a:pt x="129" y="24"/>
                  </a:lnTo>
                  <a:lnTo>
                    <a:pt x="155" y="40"/>
                  </a:lnTo>
                  <a:close/>
                </a:path>
              </a:pathLst>
            </a:custGeom>
            <a:solidFill>
              <a:srgbClr val="000000"/>
            </a:solidFill>
            <a:ln w="9525">
              <a:noFill/>
              <a:round/>
              <a:headEnd/>
              <a:tailEnd/>
            </a:ln>
          </p:spPr>
          <p:txBody>
            <a:bodyPr/>
            <a:lstStyle/>
            <a:p>
              <a:endParaRPr lang="en-US"/>
            </a:p>
          </p:txBody>
        </p:sp>
        <p:sp>
          <p:nvSpPr>
            <p:cNvPr id="6188" name="Freeform 176"/>
            <p:cNvSpPr>
              <a:spLocks noEditPoints="1"/>
            </p:cNvSpPr>
            <p:nvPr/>
          </p:nvSpPr>
          <p:spPr bwMode="auto">
            <a:xfrm>
              <a:off x="1244" y="1427"/>
              <a:ext cx="197" cy="207"/>
            </a:xfrm>
            <a:custGeom>
              <a:avLst/>
              <a:gdLst>
                <a:gd name="T0" fmla="*/ 0 w 98"/>
                <a:gd name="T1" fmla="*/ 211 h 103"/>
                <a:gd name="T2" fmla="*/ 199 w 98"/>
                <a:gd name="T3" fmla="*/ 416 h 103"/>
                <a:gd name="T4" fmla="*/ 396 w 98"/>
                <a:gd name="T5" fmla="*/ 211 h 103"/>
                <a:gd name="T6" fmla="*/ 199 w 98"/>
                <a:gd name="T7" fmla="*/ 0 h 103"/>
                <a:gd name="T8" fmla="*/ 0 w 98"/>
                <a:gd name="T9" fmla="*/ 211 h 103"/>
                <a:gd name="T10" fmla="*/ 32 w 98"/>
                <a:gd name="T11" fmla="*/ 211 h 103"/>
                <a:gd name="T12" fmla="*/ 199 w 98"/>
                <a:gd name="T13" fmla="*/ 32 h 103"/>
                <a:gd name="T14" fmla="*/ 364 w 98"/>
                <a:gd name="T15" fmla="*/ 211 h 103"/>
                <a:gd name="T16" fmla="*/ 199 w 98"/>
                <a:gd name="T17" fmla="*/ 384 h 103"/>
                <a:gd name="T18" fmla="*/ 32 w 98"/>
                <a:gd name="T19" fmla="*/ 211 h 10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8"/>
                <a:gd name="T31" fmla="*/ 0 h 103"/>
                <a:gd name="T32" fmla="*/ 98 w 98"/>
                <a:gd name="T33" fmla="*/ 103 h 10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8" h="103">
                  <a:moveTo>
                    <a:pt x="0" y="52"/>
                  </a:moveTo>
                  <a:cubicBezTo>
                    <a:pt x="0" y="80"/>
                    <a:pt x="22" y="103"/>
                    <a:pt x="49" y="103"/>
                  </a:cubicBezTo>
                  <a:cubicBezTo>
                    <a:pt x="76" y="103"/>
                    <a:pt x="98" y="80"/>
                    <a:pt x="98" y="52"/>
                  </a:cubicBezTo>
                  <a:cubicBezTo>
                    <a:pt x="98" y="23"/>
                    <a:pt x="76" y="0"/>
                    <a:pt x="49" y="0"/>
                  </a:cubicBezTo>
                  <a:cubicBezTo>
                    <a:pt x="22" y="0"/>
                    <a:pt x="0" y="23"/>
                    <a:pt x="0" y="52"/>
                  </a:cubicBezTo>
                  <a:close/>
                  <a:moveTo>
                    <a:pt x="8" y="52"/>
                  </a:moveTo>
                  <a:cubicBezTo>
                    <a:pt x="8" y="27"/>
                    <a:pt x="26" y="8"/>
                    <a:pt x="49" y="8"/>
                  </a:cubicBezTo>
                  <a:cubicBezTo>
                    <a:pt x="71" y="8"/>
                    <a:pt x="90" y="27"/>
                    <a:pt x="90" y="52"/>
                  </a:cubicBezTo>
                  <a:cubicBezTo>
                    <a:pt x="90" y="75"/>
                    <a:pt x="71" y="95"/>
                    <a:pt x="49" y="95"/>
                  </a:cubicBezTo>
                  <a:cubicBezTo>
                    <a:pt x="26" y="95"/>
                    <a:pt x="8" y="75"/>
                    <a:pt x="8" y="52"/>
                  </a:cubicBezTo>
                  <a:close/>
                </a:path>
              </a:pathLst>
            </a:custGeom>
            <a:solidFill>
              <a:srgbClr val="000000"/>
            </a:solidFill>
            <a:ln w="9525">
              <a:noFill/>
              <a:round/>
              <a:headEnd/>
              <a:tailEnd/>
            </a:ln>
          </p:spPr>
          <p:txBody>
            <a:bodyPr/>
            <a:lstStyle/>
            <a:p>
              <a:endParaRPr lang="en-US"/>
            </a:p>
          </p:txBody>
        </p:sp>
        <p:sp>
          <p:nvSpPr>
            <p:cNvPr id="6189" name="Freeform 177"/>
            <p:cNvSpPr>
              <a:spLocks/>
            </p:cNvSpPr>
            <p:nvPr/>
          </p:nvSpPr>
          <p:spPr bwMode="auto">
            <a:xfrm>
              <a:off x="1223" y="1379"/>
              <a:ext cx="63" cy="157"/>
            </a:xfrm>
            <a:custGeom>
              <a:avLst/>
              <a:gdLst>
                <a:gd name="T0" fmla="*/ 23 w 63"/>
                <a:gd name="T1" fmla="*/ 157 h 157"/>
                <a:gd name="T2" fmla="*/ 23 w 63"/>
                <a:gd name="T3" fmla="*/ 38 h 157"/>
                <a:gd name="T4" fmla="*/ 0 w 63"/>
                <a:gd name="T5" fmla="*/ 38 h 157"/>
                <a:gd name="T6" fmla="*/ 33 w 63"/>
                <a:gd name="T7" fmla="*/ 0 h 157"/>
                <a:gd name="T8" fmla="*/ 63 w 63"/>
                <a:gd name="T9" fmla="*/ 38 h 157"/>
                <a:gd name="T10" fmla="*/ 39 w 63"/>
                <a:gd name="T11" fmla="*/ 38 h 157"/>
                <a:gd name="T12" fmla="*/ 39 w 63"/>
                <a:gd name="T13" fmla="*/ 130 h 157"/>
                <a:gd name="T14" fmla="*/ 23 w 63"/>
                <a:gd name="T15" fmla="*/ 157 h 157"/>
                <a:gd name="T16" fmla="*/ 23 w 63"/>
                <a:gd name="T17" fmla="*/ 157 h 15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3"/>
                <a:gd name="T28" fmla="*/ 0 h 157"/>
                <a:gd name="T29" fmla="*/ 63 w 63"/>
                <a:gd name="T30" fmla="*/ 157 h 15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3" h="157">
                  <a:moveTo>
                    <a:pt x="23" y="157"/>
                  </a:moveTo>
                  <a:lnTo>
                    <a:pt x="23" y="38"/>
                  </a:lnTo>
                  <a:lnTo>
                    <a:pt x="0" y="38"/>
                  </a:lnTo>
                  <a:lnTo>
                    <a:pt x="33" y="0"/>
                  </a:lnTo>
                  <a:lnTo>
                    <a:pt x="63" y="38"/>
                  </a:lnTo>
                  <a:lnTo>
                    <a:pt x="39" y="38"/>
                  </a:lnTo>
                  <a:lnTo>
                    <a:pt x="39" y="130"/>
                  </a:lnTo>
                  <a:lnTo>
                    <a:pt x="23" y="157"/>
                  </a:lnTo>
                  <a:close/>
                </a:path>
              </a:pathLst>
            </a:custGeom>
            <a:solidFill>
              <a:srgbClr val="FFFFFF"/>
            </a:solidFill>
            <a:ln w="9525">
              <a:noFill/>
              <a:round/>
              <a:headEnd/>
              <a:tailEnd/>
            </a:ln>
          </p:spPr>
          <p:txBody>
            <a:bodyPr/>
            <a:lstStyle/>
            <a:p>
              <a:endParaRPr lang="en-US"/>
            </a:p>
          </p:txBody>
        </p:sp>
        <p:sp>
          <p:nvSpPr>
            <p:cNvPr id="6190" name="Freeform 178"/>
            <p:cNvSpPr>
              <a:spLocks/>
            </p:cNvSpPr>
            <p:nvPr/>
          </p:nvSpPr>
          <p:spPr bwMode="auto">
            <a:xfrm>
              <a:off x="1344" y="1409"/>
              <a:ext cx="155" cy="64"/>
            </a:xfrm>
            <a:custGeom>
              <a:avLst/>
              <a:gdLst>
                <a:gd name="T0" fmla="*/ 0 w 155"/>
                <a:gd name="T1" fmla="*/ 22 h 64"/>
                <a:gd name="T2" fmla="*/ 117 w 155"/>
                <a:gd name="T3" fmla="*/ 22 h 64"/>
                <a:gd name="T4" fmla="*/ 117 w 155"/>
                <a:gd name="T5" fmla="*/ 0 h 64"/>
                <a:gd name="T6" fmla="*/ 155 w 155"/>
                <a:gd name="T7" fmla="*/ 32 h 64"/>
                <a:gd name="T8" fmla="*/ 117 w 155"/>
                <a:gd name="T9" fmla="*/ 64 h 64"/>
                <a:gd name="T10" fmla="*/ 117 w 155"/>
                <a:gd name="T11" fmla="*/ 40 h 64"/>
                <a:gd name="T12" fmla="*/ 27 w 155"/>
                <a:gd name="T13" fmla="*/ 40 h 64"/>
                <a:gd name="T14" fmla="*/ 0 w 155"/>
                <a:gd name="T15" fmla="*/ 22 h 64"/>
                <a:gd name="T16" fmla="*/ 0 w 155"/>
                <a:gd name="T17" fmla="*/ 22 h 6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5"/>
                <a:gd name="T28" fmla="*/ 0 h 64"/>
                <a:gd name="T29" fmla="*/ 155 w 155"/>
                <a:gd name="T30" fmla="*/ 64 h 6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5" h="64">
                  <a:moveTo>
                    <a:pt x="0" y="22"/>
                  </a:moveTo>
                  <a:lnTo>
                    <a:pt x="117" y="22"/>
                  </a:lnTo>
                  <a:lnTo>
                    <a:pt x="117" y="0"/>
                  </a:lnTo>
                  <a:lnTo>
                    <a:pt x="155" y="32"/>
                  </a:lnTo>
                  <a:lnTo>
                    <a:pt x="117" y="64"/>
                  </a:lnTo>
                  <a:lnTo>
                    <a:pt x="117" y="40"/>
                  </a:lnTo>
                  <a:lnTo>
                    <a:pt x="27" y="40"/>
                  </a:lnTo>
                  <a:lnTo>
                    <a:pt x="0" y="22"/>
                  </a:lnTo>
                  <a:close/>
                </a:path>
              </a:pathLst>
            </a:custGeom>
            <a:solidFill>
              <a:srgbClr val="FFFFFF"/>
            </a:solidFill>
            <a:ln w="9525">
              <a:noFill/>
              <a:round/>
              <a:headEnd/>
              <a:tailEnd/>
            </a:ln>
          </p:spPr>
          <p:txBody>
            <a:bodyPr/>
            <a:lstStyle/>
            <a:p>
              <a:endParaRPr lang="en-US"/>
            </a:p>
          </p:txBody>
        </p:sp>
        <p:sp>
          <p:nvSpPr>
            <p:cNvPr id="6191" name="Freeform 179"/>
            <p:cNvSpPr>
              <a:spLocks/>
            </p:cNvSpPr>
            <p:nvPr/>
          </p:nvSpPr>
          <p:spPr bwMode="auto">
            <a:xfrm>
              <a:off x="1403" y="1536"/>
              <a:ext cx="64" cy="155"/>
            </a:xfrm>
            <a:custGeom>
              <a:avLst/>
              <a:gdLst>
                <a:gd name="T0" fmla="*/ 40 w 64"/>
                <a:gd name="T1" fmla="*/ 0 h 155"/>
                <a:gd name="T2" fmla="*/ 40 w 64"/>
                <a:gd name="T3" fmla="*/ 116 h 155"/>
                <a:gd name="T4" fmla="*/ 64 w 64"/>
                <a:gd name="T5" fmla="*/ 116 h 155"/>
                <a:gd name="T6" fmla="*/ 32 w 64"/>
                <a:gd name="T7" fmla="*/ 155 h 155"/>
                <a:gd name="T8" fmla="*/ 0 w 64"/>
                <a:gd name="T9" fmla="*/ 116 h 155"/>
                <a:gd name="T10" fmla="*/ 24 w 64"/>
                <a:gd name="T11" fmla="*/ 116 h 155"/>
                <a:gd name="T12" fmla="*/ 24 w 64"/>
                <a:gd name="T13" fmla="*/ 24 h 155"/>
                <a:gd name="T14" fmla="*/ 20 w 64"/>
                <a:gd name="T15" fmla="*/ 24 h 155"/>
                <a:gd name="T16" fmla="*/ 40 w 64"/>
                <a:gd name="T17" fmla="*/ 0 h 155"/>
                <a:gd name="T18" fmla="*/ 40 w 64"/>
                <a:gd name="T19" fmla="*/ 0 h 15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4"/>
                <a:gd name="T31" fmla="*/ 0 h 155"/>
                <a:gd name="T32" fmla="*/ 64 w 64"/>
                <a:gd name="T33" fmla="*/ 155 h 15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4" h="155">
                  <a:moveTo>
                    <a:pt x="40" y="0"/>
                  </a:moveTo>
                  <a:lnTo>
                    <a:pt x="40" y="116"/>
                  </a:lnTo>
                  <a:lnTo>
                    <a:pt x="64" y="116"/>
                  </a:lnTo>
                  <a:lnTo>
                    <a:pt x="32" y="155"/>
                  </a:lnTo>
                  <a:lnTo>
                    <a:pt x="0" y="116"/>
                  </a:lnTo>
                  <a:lnTo>
                    <a:pt x="24" y="116"/>
                  </a:lnTo>
                  <a:lnTo>
                    <a:pt x="24" y="24"/>
                  </a:lnTo>
                  <a:lnTo>
                    <a:pt x="20" y="24"/>
                  </a:lnTo>
                  <a:lnTo>
                    <a:pt x="40" y="0"/>
                  </a:lnTo>
                  <a:close/>
                </a:path>
              </a:pathLst>
            </a:custGeom>
            <a:solidFill>
              <a:srgbClr val="FFFFFF"/>
            </a:solidFill>
            <a:ln w="9525">
              <a:noFill/>
              <a:round/>
              <a:headEnd/>
              <a:tailEnd/>
            </a:ln>
          </p:spPr>
          <p:txBody>
            <a:bodyPr/>
            <a:lstStyle/>
            <a:p>
              <a:endParaRPr lang="en-US"/>
            </a:p>
          </p:txBody>
        </p:sp>
        <p:sp>
          <p:nvSpPr>
            <p:cNvPr id="6192" name="Freeform 180"/>
            <p:cNvSpPr>
              <a:spLocks/>
            </p:cNvSpPr>
            <p:nvPr/>
          </p:nvSpPr>
          <p:spPr bwMode="auto">
            <a:xfrm>
              <a:off x="1189" y="1598"/>
              <a:ext cx="157" cy="64"/>
            </a:xfrm>
            <a:custGeom>
              <a:avLst/>
              <a:gdLst>
                <a:gd name="T0" fmla="*/ 157 w 157"/>
                <a:gd name="T1" fmla="*/ 40 h 64"/>
                <a:gd name="T2" fmla="*/ 41 w 157"/>
                <a:gd name="T3" fmla="*/ 40 h 64"/>
                <a:gd name="T4" fmla="*/ 41 w 157"/>
                <a:gd name="T5" fmla="*/ 64 h 64"/>
                <a:gd name="T6" fmla="*/ 0 w 157"/>
                <a:gd name="T7" fmla="*/ 30 h 64"/>
                <a:gd name="T8" fmla="*/ 41 w 157"/>
                <a:gd name="T9" fmla="*/ 0 h 64"/>
                <a:gd name="T10" fmla="*/ 41 w 157"/>
                <a:gd name="T11" fmla="*/ 24 h 64"/>
                <a:gd name="T12" fmla="*/ 131 w 157"/>
                <a:gd name="T13" fmla="*/ 24 h 64"/>
                <a:gd name="T14" fmla="*/ 157 w 157"/>
                <a:gd name="T15" fmla="*/ 40 h 64"/>
                <a:gd name="T16" fmla="*/ 157 w 157"/>
                <a:gd name="T17" fmla="*/ 40 h 6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7"/>
                <a:gd name="T28" fmla="*/ 0 h 64"/>
                <a:gd name="T29" fmla="*/ 157 w 157"/>
                <a:gd name="T30" fmla="*/ 64 h 6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7" h="64">
                  <a:moveTo>
                    <a:pt x="157" y="40"/>
                  </a:moveTo>
                  <a:lnTo>
                    <a:pt x="41" y="40"/>
                  </a:lnTo>
                  <a:lnTo>
                    <a:pt x="41" y="64"/>
                  </a:lnTo>
                  <a:lnTo>
                    <a:pt x="0" y="30"/>
                  </a:lnTo>
                  <a:lnTo>
                    <a:pt x="41" y="0"/>
                  </a:lnTo>
                  <a:lnTo>
                    <a:pt x="41" y="24"/>
                  </a:lnTo>
                  <a:lnTo>
                    <a:pt x="131" y="24"/>
                  </a:lnTo>
                  <a:lnTo>
                    <a:pt x="157" y="40"/>
                  </a:lnTo>
                  <a:close/>
                </a:path>
              </a:pathLst>
            </a:custGeom>
            <a:solidFill>
              <a:srgbClr val="FFFFFF"/>
            </a:solidFill>
            <a:ln w="9525">
              <a:noFill/>
              <a:round/>
              <a:headEnd/>
              <a:tailEnd/>
            </a:ln>
          </p:spPr>
          <p:txBody>
            <a:bodyPr/>
            <a:lstStyle/>
            <a:p>
              <a:endParaRPr lang="en-US"/>
            </a:p>
          </p:txBody>
        </p:sp>
        <p:sp>
          <p:nvSpPr>
            <p:cNvPr id="6193" name="Freeform 181"/>
            <p:cNvSpPr>
              <a:spLocks noEditPoints="1"/>
            </p:cNvSpPr>
            <p:nvPr/>
          </p:nvSpPr>
          <p:spPr bwMode="auto">
            <a:xfrm>
              <a:off x="1246" y="1431"/>
              <a:ext cx="197" cy="207"/>
            </a:xfrm>
            <a:custGeom>
              <a:avLst/>
              <a:gdLst>
                <a:gd name="T0" fmla="*/ 0 w 98"/>
                <a:gd name="T1" fmla="*/ 205 h 103"/>
                <a:gd name="T2" fmla="*/ 199 w 98"/>
                <a:gd name="T3" fmla="*/ 416 h 103"/>
                <a:gd name="T4" fmla="*/ 396 w 98"/>
                <a:gd name="T5" fmla="*/ 205 h 103"/>
                <a:gd name="T6" fmla="*/ 199 w 98"/>
                <a:gd name="T7" fmla="*/ 0 h 103"/>
                <a:gd name="T8" fmla="*/ 0 w 98"/>
                <a:gd name="T9" fmla="*/ 205 h 103"/>
                <a:gd name="T10" fmla="*/ 32 w 98"/>
                <a:gd name="T11" fmla="*/ 205 h 103"/>
                <a:gd name="T12" fmla="*/ 199 w 98"/>
                <a:gd name="T13" fmla="*/ 32 h 103"/>
                <a:gd name="T14" fmla="*/ 364 w 98"/>
                <a:gd name="T15" fmla="*/ 205 h 103"/>
                <a:gd name="T16" fmla="*/ 199 w 98"/>
                <a:gd name="T17" fmla="*/ 384 h 103"/>
                <a:gd name="T18" fmla="*/ 32 w 98"/>
                <a:gd name="T19" fmla="*/ 205 h 10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8"/>
                <a:gd name="T31" fmla="*/ 0 h 103"/>
                <a:gd name="T32" fmla="*/ 98 w 98"/>
                <a:gd name="T33" fmla="*/ 103 h 10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8" h="103">
                  <a:moveTo>
                    <a:pt x="0" y="51"/>
                  </a:moveTo>
                  <a:cubicBezTo>
                    <a:pt x="0" y="80"/>
                    <a:pt x="22" y="103"/>
                    <a:pt x="49" y="103"/>
                  </a:cubicBezTo>
                  <a:cubicBezTo>
                    <a:pt x="76" y="103"/>
                    <a:pt x="98" y="80"/>
                    <a:pt x="98" y="51"/>
                  </a:cubicBezTo>
                  <a:cubicBezTo>
                    <a:pt x="98" y="23"/>
                    <a:pt x="76" y="0"/>
                    <a:pt x="49" y="0"/>
                  </a:cubicBezTo>
                  <a:cubicBezTo>
                    <a:pt x="22" y="0"/>
                    <a:pt x="0" y="23"/>
                    <a:pt x="0" y="51"/>
                  </a:cubicBezTo>
                  <a:close/>
                  <a:moveTo>
                    <a:pt x="8" y="51"/>
                  </a:moveTo>
                  <a:cubicBezTo>
                    <a:pt x="8" y="27"/>
                    <a:pt x="27" y="8"/>
                    <a:pt x="49" y="8"/>
                  </a:cubicBezTo>
                  <a:cubicBezTo>
                    <a:pt x="72" y="8"/>
                    <a:pt x="90" y="27"/>
                    <a:pt x="90" y="51"/>
                  </a:cubicBezTo>
                  <a:cubicBezTo>
                    <a:pt x="90" y="75"/>
                    <a:pt x="72" y="95"/>
                    <a:pt x="49" y="95"/>
                  </a:cubicBezTo>
                  <a:cubicBezTo>
                    <a:pt x="27" y="95"/>
                    <a:pt x="8" y="75"/>
                    <a:pt x="8" y="51"/>
                  </a:cubicBezTo>
                  <a:close/>
                </a:path>
              </a:pathLst>
            </a:custGeom>
            <a:solidFill>
              <a:srgbClr val="FFFFFF"/>
            </a:solidFill>
            <a:ln w="9525">
              <a:noFill/>
              <a:round/>
              <a:headEnd/>
              <a:tailEnd/>
            </a:ln>
          </p:spPr>
          <p:txBody>
            <a:bodyPr/>
            <a:lstStyle/>
            <a:p>
              <a:endParaRPr lang="en-US"/>
            </a:p>
          </p:txBody>
        </p:sp>
        <p:grpSp>
          <p:nvGrpSpPr>
            <p:cNvPr id="6194" name="Group 182"/>
            <p:cNvGrpSpPr>
              <a:grpSpLocks noChangeAspect="1"/>
            </p:cNvGrpSpPr>
            <p:nvPr/>
          </p:nvGrpSpPr>
          <p:grpSpPr bwMode="auto">
            <a:xfrm>
              <a:off x="1274" y="1494"/>
              <a:ext cx="141" cy="77"/>
              <a:chOff x="2628" y="2023"/>
              <a:chExt cx="503" cy="276"/>
            </a:xfrm>
          </p:grpSpPr>
          <p:sp>
            <p:nvSpPr>
              <p:cNvPr id="6198" name="AutoShape 183"/>
              <p:cNvSpPr>
                <a:spLocks noChangeAspect="1" noChangeArrowheads="1" noTextEdit="1"/>
              </p:cNvSpPr>
              <p:nvPr/>
            </p:nvSpPr>
            <p:spPr bwMode="auto">
              <a:xfrm>
                <a:off x="2628" y="2023"/>
                <a:ext cx="503" cy="276"/>
              </a:xfrm>
              <a:prstGeom prst="rect">
                <a:avLst/>
              </a:prstGeom>
              <a:noFill/>
              <a:ln w="9525">
                <a:noFill/>
                <a:miter lim="800000"/>
                <a:headEnd/>
                <a:tailEnd/>
              </a:ln>
            </p:spPr>
            <p:txBody>
              <a:bodyPr/>
              <a:lstStyle/>
              <a:p>
                <a:endParaRPr lang="en-US"/>
              </a:p>
            </p:txBody>
          </p:sp>
          <p:sp>
            <p:nvSpPr>
              <p:cNvPr id="6199" name="Freeform 184"/>
              <p:cNvSpPr>
                <a:spLocks/>
              </p:cNvSpPr>
              <p:nvPr/>
            </p:nvSpPr>
            <p:spPr bwMode="auto">
              <a:xfrm>
                <a:off x="2628" y="2023"/>
                <a:ext cx="234" cy="276"/>
              </a:xfrm>
              <a:custGeom>
                <a:avLst/>
                <a:gdLst>
                  <a:gd name="T0" fmla="*/ 475 w 99"/>
                  <a:gd name="T1" fmla="*/ 418 h 117"/>
                  <a:gd name="T2" fmla="*/ 553 w 99"/>
                  <a:gd name="T3" fmla="*/ 439 h 117"/>
                  <a:gd name="T4" fmla="*/ 463 w 99"/>
                  <a:gd name="T5" fmla="*/ 594 h 117"/>
                  <a:gd name="T6" fmla="*/ 295 w 99"/>
                  <a:gd name="T7" fmla="*/ 651 h 117"/>
                  <a:gd name="T8" fmla="*/ 128 w 99"/>
                  <a:gd name="T9" fmla="*/ 606 h 117"/>
                  <a:gd name="T10" fmla="*/ 33 w 99"/>
                  <a:gd name="T11" fmla="*/ 491 h 117"/>
                  <a:gd name="T12" fmla="*/ 0 w 99"/>
                  <a:gd name="T13" fmla="*/ 323 h 117"/>
                  <a:gd name="T14" fmla="*/ 40 w 99"/>
                  <a:gd name="T15" fmla="*/ 151 h 117"/>
                  <a:gd name="T16" fmla="*/ 144 w 99"/>
                  <a:gd name="T17" fmla="*/ 40 h 117"/>
                  <a:gd name="T18" fmla="*/ 295 w 99"/>
                  <a:gd name="T19" fmla="*/ 0 h 117"/>
                  <a:gd name="T20" fmla="*/ 451 w 99"/>
                  <a:gd name="T21" fmla="*/ 50 h 117"/>
                  <a:gd name="T22" fmla="*/ 548 w 99"/>
                  <a:gd name="T23" fmla="*/ 184 h 117"/>
                  <a:gd name="T24" fmla="*/ 463 w 99"/>
                  <a:gd name="T25" fmla="*/ 201 h 117"/>
                  <a:gd name="T26" fmla="*/ 397 w 99"/>
                  <a:gd name="T27" fmla="*/ 106 h 117"/>
                  <a:gd name="T28" fmla="*/ 295 w 99"/>
                  <a:gd name="T29" fmla="*/ 73 h 117"/>
                  <a:gd name="T30" fmla="*/ 173 w 99"/>
                  <a:gd name="T31" fmla="*/ 106 h 117"/>
                  <a:gd name="T32" fmla="*/ 106 w 99"/>
                  <a:gd name="T33" fmla="*/ 201 h 117"/>
                  <a:gd name="T34" fmla="*/ 83 w 99"/>
                  <a:gd name="T35" fmla="*/ 323 h 117"/>
                  <a:gd name="T36" fmla="*/ 106 w 99"/>
                  <a:gd name="T37" fmla="*/ 462 h 117"/>
                  <a:gd name="T38" fmla="*/ 180 w 99"/>
                  <a:gd name="T39" fmla="*/ 552 h 117"/>
                  <a:gd name="T40" fmla="*/ 291 w 99"/>
                  <a:gd name="T41" fmla="*/ 578 h 117"/>
                  <a:gd name="T42" fmla="*/ 409 w 99"/>
                  <a:gd name="T43" fmla="*/ 540 h 117"/>
                  <a:gd name="T44" fmla="*/ 475 w 99"/>
                  <a:gd name="T45" fmla="*/ 418 h 11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99"/>
                  <a:gd name="T70" fmla="*/ 0 h 117"/>
                  <a:gd name="T71" fmla="*/ 99 w 99"/>
                  <a:gd name="T72" fmla="*/ 117 h 11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99" h="117">
                    <a:moveTo>
                      <a:pt x="85" y="75"/>
                    </a:moveTo>
                    <a:cubicBezTo>
                      <a:pt x="99" y="79"/>
                      <a:pt x="99" y="79"/>
                      <a:pt x="99" y="79"/>
                    </a:cubicBezTo>
                    <a:cubicBezTo>
                      <a:pt x="96" y="91"/>
                      <a:pt x="91" y="101"/>
                      <a:pt x="83" y="107"/>
                    </a:cubicBezTo>
                    <a:cubicBezTo>
                      <a:pt x="74" y="113"/>
                      <a:pt x="65" y="117"/>
                      <a:pt x="53" y="117"/>
                    </a:cubicBezTo>
                    <a:cubicBezTo>
                      <a:pt x="41" y="117"/>
                      <a:pt x="31" y="114"/>
                      <a:pt x="23" y="109"/>
                    </a:cubicBezTo>
                    <a:cubicBezTo>
                      <a:pt x="16" y="104"/>
                      <a:pt x="10" y="97"/>
                      <a:pt x="6" y="88"/>
                    </a:cubicBezTo>
                    <a:cubicBezTo>
                      <a:pt x="2" y="78"/>
                      <a:pt x="0" y="68"/>
                      <a:pt x="0" y="58"/>
                    </a:cubicBezTo>
                    <a:cubicBezTo>
                      <a:pt x="0" y="46"/>
                      <a:pt x="2" y="36"/>
                      <a:pt x="7" y="27"/>
                    </a:cubicBezTo>
                    <a:cubicBezTo>
                      <a:pt x="11" y="18"/>
                      <a:pt x="17" y="12"/>
                      <a:pt x="26" y="7"/>
                    </a:cubicBezTo>
                    <a:cubicBezTo>
                      <a:pt x="34" y="2"/>
                      <a:pt x="43" y="0"/>
                      <a:pt x="53" y="0"/>
                    </a:cubicBezTo>
                    <a:cubicBezTo>
                      <a:pt x="64" y="0"/>
                      <a:pt x="74" y="3"/>
                      <a:pt x="81" y="9"/>
                    </a:cubicBezTo>
                    <a:cubicBezTo>
                      <a:pt x="89" y="15"/>
                      <a:pt x="94" y="23"/>
                      <a:pt x="98" y="33"/>
                    </a:cubicBezTo>
                    <a:cubicBezTo>
                      <a:pt x="83" y="36"/>
                      <a:pt x="83" y="36"/>
                      <a:pt x="83" y="36"/>
                    </a:cubicBezTo>
                    <a:cubicBezTo>
                      <a:pt x="80" y="28"/>
                      <a:pt x="76" y="22"/>
                      <a:pt x="71" y="19"/>
                    </a:cubicBezTo>
                    <a:cubicBezTo>
                      <a:pt x="67" y="15"/>
                      <a:pt x="60" y="13"/>
                      <a:pt x="53" y="13"/>
                    </a:cubicBezTo>
                    <a:cubicBezTo>
                      <a:pt x="44" y="13"/>
                      <a:pt x="37" y="15"/>
                      <a:pt x="31" y="19"/>
                    </a:cubicBezTo>
                    <a:cubicBezTo>
                      <a:pt x="25" y="23"/>
                      <a:pt x="21" y="29"/>
                      <a:pt x="19" y="36"/>
                    </a:cubicBezTo>
                    <a:cubicBezTo>
                      <a:pt x="16" y="43"/>
                      <a:pt x="15" y="50"/>
                      <a:pt x="15" y="58"/>
                    </a:cubicBezTo>
                    <a:cubicBezTo>
                      <a:pt x="15" y="67"/>
                      <a:pt x="17" y="75"/>
                      <a:pt x="19" y="83"/>
                    </a:cubicBezTo>
                    <a:cubicBezTo>
                      <a:pt x="22" y="90"/>
                      <a:pt x="27" y="95"/>
                      <a:pt x="32" y="99"/>
                    </a:cubicBezTo>
                    <a:cubicBezTo>
                      <a:pt x="38" y="102"/>
                      <a:pt x="45" y="104"/>
                      <a:pt x="52" y="104"/>
                    </a:cubicBezTo>
                    <a:cubicBezTo>
                      <a:pt x="60" y="104"/>
                      <a:pt x="67" y="102"/>
                      <a:pt x="73" y="97"/>
                    </a:cubicBezTo>
                    <a:cubicBezTo>
                      <a:pt x="79" y="92"/>
                      <a:pt x="82" y="85"/>
                      <a:pt x="85" y="75"/>
                    </a:cubicBezTo>
                    <a:close/>
                  </a:path>
                </a:pathLst>
              </a:custGeom>
              <a:solidFill>
                <a:srgbClr val="000000"/>
              </a:solidFill>
              <a:ln w="9525">
                <a:noFill/>
                <a:round/>
                <a:headEnd/>
                <a:tailEnd/>
              </a:ln>
            </p:spPr>
            <p:txBody>
              <a:bodyPr/>
              <a:lstStyle/>
              <a:p>
                <a:endParaRPr lang="en-US"/>
              </a:p>
            </p:txBody>
          </p:sp>
          <p:sp>
            <p:nvSpPr>
              <p:cNvPr id="6200" name="Freeform 185"/>
              <p:cNvSpPr>
                <a:spLocks/>
              </p:cNvSpPr>
              <p:nvPr/>
            </p:nvSpPr>
            <p:spPr bwMode="auto">
              <a:xfrm>
                <a:off x="2895" y="2023"/>
                <a:ext cx="236" cy="276"/>
              </a:xfrm>
              <a:custGeom>
                <a:avLst/>
                <a:gdLst>
                  <a:gd name="T0" fmla="*/ 474 w 100"/>
                  <a:gd name="T1" fmla="*/ 418 h 117"/>
                  <a:gd name="T2" fmla="*/ 557 w 100"/>
                  <a:gd name="T3" fmla="*/ 439 h 117"/>
                  <a:gd name="T4" fmla="*/ 463 w 100"/>
                  <a:gd name="T5" fmla="*/ 594 h 117"/>
                  <a:gd name="T6" fmla="*/ 295 w 100"/>
                  <a:gd name="T7" fmla="*/ 651 h 117"/>
                  <a:gd name="T8" fmla="*/ 135 w 100"/>
                  <a:gd name="T9" fmla="*/ 606 h 117"/>
                  <a:gd name="T10" fmla="*/ 33 w 100"/>
                  <a:gd name="T11" fmla="*/ 491 h 117"/>
                  <a:gd name="T12" fmla="*/ 0 w 100"/>
                  <a:gd name="T13" fmla="*/ 323 h 117"/>
                  <a:gd name="T14" fmla="*/ 40 w 100"/>
                  <a:gd name="T15" fmla="*/ 151 h 117"/>
                  <a:gd name="T16" fmla="*/ 144 w 100"/>
                  <a:gd name="T17" fmla="*/ 40 h 117"/>
                  <a:gd name="T18" fmla="*/ 300 w 100"/>
                  <a:gd name="T19" fmla="*/ 0 h 117"/>
                  <a:gd name="T20" fmla="*/ 458 w 100"/>
                  <a:gd name="T21" fmla="*/ 50 h 117"/>
                  <a:gd name="T22" fmla="*/ 545 w 100"/>
                  <a:gd name="T23" fmla="*/ 184 h 117"/>
                  <a:gd name="T24" fmla="*/ 463 w 100"/>
                  <a:gd name="T25" fmla="*/ 201 h 117"/>
                  <a:gd name="T26" fmla="*/ 401 w 100"/>
                  <a:gd name="T27" fmla="*/ 106 h 117"/>
                  <a:gd name="T28" fmla="*/ 295 w 100"/>
                  <a:gd name="T29" fmla="*/ 73 h 117"/>
                  <a:gd name="T30" fmla="*/ 179 w 100"/>
                  <a:gd name="T31" fmla="*/ 106 h 117"/>
                  <a:gd name="T32" fmla="*/ 106 w 100"/>
                  <a:gd name="T33" fmla="*/ 201 h 117"/>
                  <a:gd name="T34" fmla="*/ 90 w 100"/>
                  <a:gd name="T35" fmla="*/ 323 h 117"/>
                  <a:gd name="T36" fmla="*/ 111 w 100"/>
                  <a:gd name="T37" fmla="*/ 462 h 117"/>
                  <a:gd name="T38" fmla="*/ 184 w 100"/>
                  <a:gd name="T39" fmla="*/ 552 h 117"/>
                  <a:gd name="T40" fmla="*/ 290 w 100"/>
                  <a:gd name="T41" fmla="*/ 578 h 117"/>
                  <a:gd name="T42" fmla="*/ 406 w 100"/>
                  <a:gd name="T43" fmla="*/ 540 h 117"/>
                  <a:gd name="T44" fmla="*/ 474 w 100"/>
                  <a:gd name="T45" fmla="*/ 418 h 11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00"/>
                  <a:gd name="T70" fmla="*/ 0 h 117"/>
                  <a:gd name="T71" fmla="*/ 100 w 100"/>
                  <a:gd name="T72" fmla="*/ 117 h 11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00" h="117">
                    <a:moveTo>
                      <a:pt x="85" y="75"/>
                    </a:moveTo>
                    <a:cubicBezTo>
                      <a:pt x="100" y="79"/>
                      <a:pt x="100" y="79"/>
                      <a:pt x="100" y="79"/>
                    </a:cubicBezTo>
                    <a:cubicBezTo>
                      <a:pt x="97" y="91"/>
                      <a:pt x="91" y="101"/>
                      <a:pt x="83" y="107"/>
                    </a:cubicBezTo>
                    <a:cubicBezTo>
                      <a:pt x="75" y="113"/>
                      <a:pt x="65" y="117"/>
                      <a:pt x="53" y="117"/>
                    </a:cubicBezTo>
                    <a:cubicBezTo>
                      <a:pt x="41" y="117"/>
                      <a:pt x="31" y="114"/>
                      <a:pt x="24" y="109"/>
                    </a:cubicBezTo>
                    <a:cubicBezTo>
                      <a:pt x="16" y="104"/>
                      <a:pt x="10" y="97"/>
                      <a:pt x="6" y="88"/>
                    </a:cubicBezTo>
                    <a:cubicBezTo>
                      <a:pt x="2" y="78"/>
                      <a:pt x="0" y="68"/>
                      <a:pt x="0" y="58"/>
                    </a:cubicBezTo>
                    <a:cubicBezTo>
                      <a:pt x="0" y="46"/>
                      <a:pt x="3" y="36"/>
                      <a:pt x="7" y="27"/>
                    </a:cubicBezTo>
                    <a:cubicBezTo>
                      <a:pt x="12" y="18"/>
                      <a:pt x="18" y="12"/>
                      <a:pt x="26" y="7"/>
                    </a:cubicBezTo>
                    <a:cubicBezTo>
                      <a:pt x="35" y="2"/>
                      <a:pt x="44" y="0"/>
                      <a:pt x="54" y="0"/>
                    </a:cubicBezTo>
                    <a:cubicBezTo>
                      <a:pt x="65" y="0"/>
                      <a:pt x="74" y="3"/>
                      <a:pt x="82" y="9"/>
                    </a:cubicBezTo>
                    <a:cubicBezTo>
                      <a:pt x="90" y="15"/>
                      <a:pt x="95" y="23"/>
                      <a:pt x="98" y="33"/>
                    </a:cubicBezTo>
                    <a:cubicBezTo>
                      <a:pt x="83" y="36"/>
                      <a:pt x="83" y="36"/>
                      <a:pt x="83" y="36"/>
                    </a:cubicBezTo>
                    <a:cubicBezTo>
                      <a:pt x="81" y="28"/>
                      <a:pt x="77" y="22"/>
                      <a:pt x="72" y="19"/>
                    </a:cubicBezTo>
                    <a:cubicBezTo>
                      <a:pt x="67" y="15"/>
                      <a:pt x="61" y="13"/>
                      <a:pt x="53" y="13"/>
                    </a:cubicBezTo>
                    <a:cubicBezTo>
                      <a:pt x="45" y="13"/>
                      <a:pt x="37" y="15"/>
                      <a:pt x="32" y="19"/>
                    </a:cubicBezTo>
                    <a:cubicBezTo>
                      <a:pt x="26" y="23"/>
                      <a:pt x="22" y="29"/>
                      <a:pt x="19" y="36"/>
                    </a:cubicBezTo>
                    <a:cubicBezTo>
                      <a:pt x="17" y="43"/>
                      <a:pt x="16" y="50"/>
                      <a:pt x="16" y="58"/>
                    </a:cubicBezTo>
                    <a:cubicBezTo>
                      <a:pt x="16" y="67"/>
                      <a:pt x="17" y="75"/>
                      <a:pt x="20" y="83"/>
                    </a:cubicBezTo>
                    <a:cubicBezTo>
                      <a:pt x="23" y="90"/>
                      <a:pt x="27" y="95"/>
                      <a:pt x="33" y="99"/>
                    </a:cubicBezTo>
                    <a:cubicBezTo>
                      <a:pt x="39" y="102"/>
                      <a:pt x="45" y="104"/>
                      <a:pt x="52" y="104"/>
                    </a:cubicBezTo>
                    <a:cubicBezTo>
                      <a:pt x="61" y="104"/>
                      <a:pt x="68" y="102"/>
                      <a:pt x="73" y="97"/>
                    </a:cubicBezTo>
                    <a:cubicBezTo>
                      <a:pt x="79" y="92"/>
                      <a:pt x="83" y="85"/>
                      <a:pt x="85" y="75"/>
                    </a:cubicBezTo>
                    <a:close/>
                  </a:path>
                </a:pathLst>
              </a:custGeom>
              <a:solidFill>
                <a:srgbClr val="000000"/>
              </a:solidFill>
              <a:ln w="9525">
                <a:noFill/>
                <a:round/>
                <a:headEnd/>
                <a:tailEnd/>
              </a:ln>
            </p:spPr>
            <p:txBody>
              <a:bodyPr/>
              <a:lstStyle/>
              <a:p>
                <a:endParaRPr lang="en-US"/>
              </a:p>
            </p:txBody>
          </p:sp>
        </p:grpSp>
        <p:grpSp>
          <p:nvGrpSpPr>
            <p:cNvPr id="6195" name="Group 186"/>
            <p:cNvGrpSpPr>
              <a:grpSpLocks/>
            </p:cNvGrpSpPr>
            <p:nvPr/>
          </p:nvGrpSpPr>
          <p:grpSpPr bwMode="auto">
            <a:xfrm>
              <a:off x="1280" y="1496"/>
              <a:ext cx="141" cy="77"/>
              <a:chOff x="1612" y="1864"/>
              <a:chExt cx="141" cy="77"/>
            </a:xfrm>
          </p:grpSpPr>
          <p:sp>
            <p:nvSpPr>
              <p:cNvPr id="6196" name="Freeform 187"/>
              <p:cNvSpPr>
                <a:spLocks/>
              </p:cNvSpPr>
              <p:nvPr/>
            </p:nvSpPr>
            <p:spPr bwMode="auto">
              <a:xfrm>
                <a:off x="1612" y="1864"/>
                <a:ext cx="66" cy="77"/>
              </a:xfrm>
              <a:custGeom>
                <a:avLst/>
                <a:gdLst>
                  <a:gd name="T0" fmla="*/ 38 w 99"/>
                  <a:gd name="T1" fmla="*/ 32 h 117"/>
                  <a:gd name="T2" fmla="*/ 44 w 99"/>
                  <a:gd name="T3" fmla="*/ 34 h 117"/>
                  <a:gd name="T4" fmla="*/ 37 w 99"/>
                  <a:gd name="T5" fmla="*/ 46 h 117"/>
                  <a:gd name="T6" fmla="*/ 23 w 99"/>
                  <a:gd name="T7" fmla="*/ 51 h 117"/>
                  <a:gd name="T8" fmla="*/ 10 w 99"/>
                  <a:gd name="T9" fmla="*/ 47 h 117"/>
                  <a:gd name="T10" fmla="*/ 3 w 99"/>
                  <a:gd name="T11" fmla="*/ 38 h 117"/>
                  <a:gd name="T12" fmla="*/ 0 w 99"/>
                  <a:gd name="T13" fmla="*/ 25 h 117"/>
                  <a:gd name="T14" fmla="*/ 3 w 99"/>
                  <a:gd name="T15" fmla="*/ 12 h 117"/>
                  <a:gd name="T16" fmla="*/ 11 w 99"/>
                  <a:gd name="T17" fmla="*/ 3 h 117"/>
                  <a:gd name="T18" fmla="*/ 23 w 99"/>
                  <a:gd name="T19" fmla="*/ 0 h 117"/>
                  <a:gd name="T20" fmla="*/ 36 w 99"/>
                  <a:gd name="T21" fmla="*/ 4 h 117"/>
                  <a:gd name="T22" fmla="*/ 43 w 99"/>
                  <a:gd name="T23" fmla="*/ 14 h 117"/>
                  <a:gd name="T24" fmla="*/ 37 w 99"/>
                  <a:gd name="T25" fmla="*/ 16 h 117"/>
                  <a:gd name="T26" fmla="*/ 31 w 99"/>
                  <a:gd name="T27" fmla="*/ 9 h 117"/>
                  <a:gd name="T28" fmla="*/ 23 w 99"/>
                  <a:gd name="T29" fmla="*/ 6 h 117"/>
                  <a:gd name="T30" fmla="*/ 14 w 99"/>
                  <a:gd name="T31" fmla="*/ 9 h 117"/>
                  <a:gd name="T32" fmla="*/ 9 w 99"/>
                  <a:gd name="T33" fmla="*/ 16 h 117"/>
                  <a:gd name="T34" fmla="*/ 7 w 99"/>
                  <a:gd name="T35" fmla="*/ 25 h 117"/>
                  <a:gd name="T36" fmla="*/ 9 w 99"/>
                  <a:gd name="T37" fmla="*/ 36 h 117"/>
                  <a:gd name="T38" fmla="*/ 14 w 99"/>
                  <a:gd name="T39" fmla="*/ 43 h 117"/>
                  <a:gd name="T40" fmla="*/ 23 w 99"/>
                  <a:gd name="T41" fmla="*/ 45 h 117"/>
                  <a:gd name="T42" fmla="*/ 33 w 99"/>
                  <a:gd name="T43" fmla="*/ 42 h 117"/>
                  <a:gd name="T44" fmla="*/ 38 w 99"/>
                  <a:gd name="T45" fmla="*/ 32 h 11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99"/>
                  <a:gd name="T70" fmla="*/ 0 h 117"/>
                  <a:gd name="T71" fmla="*/ 99 w 99"/>
                  <a:gd name="T72" fmla="*/ 117 h 11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99" h="117">
                    <a:moveTo>
                      <a:pt x="85" y="75"/>
                    </a:moveTo>
                    <a:cubicBezTo>
                      <a:pt x="99" y="79"/>
                      <a:pt x="99" y="79"/>
                      <a:pt x="99" y="79"/>
                    </a:cubicBezTo>
                    <a:cubicBezTo>
                      <a:pt x="96" y="91"/>
                      <a:pt x="91" y="101"/>
                      <a:pt x="83" y="107"/>
                    </a:cubicBezTo>
                    <a:cubicBezTo>
                      <a:pt x="74" y="113"/>
                      <a:pt x="65" y="117"/>
                      <a:pt x="53" y="117"/>
                    </a:cubicBezTo>
                    <a:cubicBezTo>
                      <a:pt x="41" y="117"/>
                      <a:pt x="31" y="114"/>
                      <a:pt x="23" y="109"/>
                    </a:cubicBezTo>
                    <a:cubicBezTo>
                      <a:pt x="16" y="104"/>
                      <a:pt x="10" y="97"/>
                      <a:pt x="6" y="88"/>
                    </a:cubicBezTo>
                    <a:cubicBezTo>
                      <a:pt x="2" y="78"/>
                      <a:pt x="0" y="68"/>
                      <a:pt x="0" y="58"/>
                    </a:cubicBezTo>
                    <a:cubicBezTo>
                      <a:pt x="0" y="46"/>
                      <a:pt x="2" y="36"/>
                      <a:pt x="7" y="27"/>
                    </a:cubicBezTo>
                    <a:cubicBezTo>
                      <a:pt x="11" y="18"/>
                      <a:pt x="17" y="12"/>
                      <a:pt x="26" y="7"/>
                    </a:cubicBezTo>
                    <a:cubicBezTo>
                      <a:pt x="34" y="2"/>
                      <a:pt x="43" y="0"/>
                      <a:pt x="53" y="0"/>
                    </a:cubicBezTo>
                    <a:cubicBezTo>
                      <a:pt x="64" y="0"/>
                      <a:pt x="74" y="3"/>
                      <a:pt x="81" y="9"/>
                    </a:cubicBezTo>
                    <a:cubicBezTo>
                      <a:pt x="89" y="15"/>
                      <a:pt x="94" y="23"/>
                      <a:pt x="98" y="33"/>
                    </a:cubicBezTo>
                    <a:cubicBezTo>
                      <a:pt x="83" y="36"/>
                      <a:pt x="83" y="36"/>
                      <a:pt x="83" y="36"/>
                    </a:cubicBezTo>
                    <a:cubicBezTo>
                      <a:pt x="80" y="28"/>
                      <a:pt x="76" y="22"/>
                      <a:pt x="71" y="19"/>
                    </a:cubicBezTo>
                    <a:cubicBezTo>
                      <a:pt x="67" y="15"/>
                      <a:pt x="60" y="13"/>
                      <a:pt x="53" y="13"/>
                    </a:cubicBezTo>
                    <a:cubicBezTo>
                      <a:pt x="44" y="13"/>
                      <a:pt x="37" y="15"/>
                      <a:pt x="31" y="19"/>
                    </a:cubicBezTo>
                    <a:cubicBezTo>
                      <a:pt x="25" y="23"/>
                      <a:pt x="21" y="29"/>
                      <a:pt x="19" y="36"/>
                    </a:cubicBezTo>
                    <a:cubicBezTo>
                      <a:pt x="16" y="43"/>
                      <a:pt x="15" y="50"/>
                      <a:pt x="15" y="58"/>
                    </a:cubicBezTo>
                    <a:cubicBezTo>
                      <a:pt x="15" y="67"/>
                      <a:pt x="17" y="75"/>
                      <a:pt x="19" y="83"/>
                    </a:cubicBezTo>
                    <a:cubicBezTo>
                      <a:pt x="22" y="90"/>
                      <a:pt x="27" y="95"/>
                      <a:pt x="32" y="99"/>
                    </a:cubicBezTo>
                    <a:cubicBezTo>
                      <a:pt x="38" y="102"/>
                      <a:pt x="45" y="104"/>
                      <a:pt x="52" y="104"/>
                    </a:cubicBezTo>
                    <a:cubicBezTo>
                      <a:pt x="60" y="104"/>
                      <a:pt x="67" y="102"/>
                      <a:pt x="73" y="97"/>
                    </a:cubicBezTo>
                    <a:cubicBezTo>
                      <a:pt x="79" y="92"/>
                      <a:pt x="82" y="85"/>
                      <a:pt x="85" y="75"/>
                    </a:cubicBezTo>
                    <a:close/>
                  </a:path>
                </a:pathLst>
              </a:custGeom>
              <a:solidFill>
                <a:schemeClr val="bg1"/>
              </a:solidFill>
              <a:ln w="9525">
                <a:noFill/>
                <a:round/>
                <a:headEnd/>
                <a:tailEnd/>
              </a:ln>
            </p:spPr>
            <p:txBody>
              <a:bodyPr/>
              <a:lstStyle/>
              <a:p>
                <a:endParaRPr lang="en-US"/>
              </a:p>
            </p:txBody>
          </p:sp>
          <p:sp>
            <p:nvSpPr>
              <p:cNvPr id="6197" name="Freeform 188"/>
              <p:cNvSpPr>
                <a:spLocks/>
              </p:cNvSpPr>
              <p:nvPr/>
            </p:nvSpPr>
            <p:spPr bwMode="auto">
              <a:xfrm>
                <a:off x="1687" y="1864"/>
                <a:ext cx="66" cy="77"/>
              </a:xfrm>
              <a:custGeom>
                <a:avLst/>
                <a:gdLst>
                  <a:gd name="T0" fmla="*/ 37 w 100"/>
                  <a:gd name="T1" fmla="*/ 32 h 117"/>
                  <a:gd name="T2" fmla="*/ 44 w 100"/>
                  <a:gd name="T3" fmla="*/ 34 h 117"/>
                  <a:gd name="T4" fmla="*/ 36 w 100"/>
                  <a:gd name="T5" fmla="*/ 46 h 117"/>
                  <a:gd name="T6" fmla="*/ 23 w 100"/>
                  <a:gd name="T7" fmla="*/ 51 h 117"/>
                  <a:gd name="T8" fmla="*/ 11 w 100"/>
                  <a:gd name="T9" fmla="*/ 47 h 117"/>
                  <a:gd name="T10" fmla="*/ 3 w 100"/>
                  <a:gd name="T11" fmla="*/ 38 h 117"/>
                  <a:gd name="T12" fmla="*/ 0 w 100"/>
                  <a:gd name="T13" fmla="*/ 25 h 117"/>
                  <a:gd name="T14" fmla="*/ 3 w 100"/>
                  <a:gd name="T15" fmla="*/ 12 h 117"/>
                  <a:gd name="T16" fmla="*/ 11 w 100"/>
                  <a:gd name="T17" fmla="*/ 3 h 117"/>
                  <a:gd name="T18" fmla="*/ 24 w 100"/>
                  <a:gd name="T19" fmla="*/ 0 h 117"/>
                  <a:gd name="T20" fmla="*/ 36 w 100"/>
                  <a:gd name="T21" fmla="*/ 4 h 117"/>
                  <a:gd name="T22" fmla="*/ 43 w 100"/>
                  <a:gd name="T23" fmla="*/ 14 h 117"/>
                  <a:gd name="T24" fmla="*/ 36 w 100"/>
                  <a:gd name="T25" fmla="*/ 16 h 117"/>
                  <a:gd name="T26" fmla="*/ 32 w 100"/>
                  <a:gd name="T27" fmla="*/ 9 h 117"/>
                  <a:gd name="T28" fmla="*/ 23 w 100"/>
                  <a:gd name="T29" fmla="*/ 6 h 117"/>
                  <a:gd name="T30" fmla="*/ 14 w 100"/>
                  <a:gd name="T31" fmla="*/ 9 h 117"/>
                  <a:gd name="T32" fmla="*/ 9 w 100"/>
                  <a:gd name="T33" fmla="*/ 16 h 117"/>
                  <a:gd name="T34" fmla="*/ 7 w 100"/>
                  <a:gd name="T35" fmla="*/ 25 h 117"/>
                  <a:gd name="T36" fmla="*/ 9 w 100"/>
                  <a:gd name="T37" fmla="*/ 36 h 117"/>
                  <a:gd name="T38" fmla="*/ 15 w 100"/>
                  <a:gd name="T39" fmla="*/ 43 h 117"/>
                  <a:gd name="T40" fmla="*/ 22 w 100"/>
                  <a:gd name="T41" fmla="*/ 45 h 117"/>
                  <a:gd name="T42" fmla="*/ 32 w 100"/>
                  <a:gd name="T43" fmla="*/ 42 h 117"/>
                  <a:gd name="T44" fmla="*/ 37 w 100"/>
                  <a:gd name="T45" fmla="*/ 32 h 11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00"/>
                  <a:gd name="T70" fmla="*/ 0 h 117"/>
                  <a:gd name="T71" fmla="*/ 100 w 100"/>
                  <a:gd name="T72" fmla="*/ 117 h 11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00" h="117">
                    <a:moveTo>
                      <a:pt x="85" y="75"/>
                    </a:moveTo>
                    <a:cubicBezTo>
                      <a:pt x="100" y="79"/>
                      <a:pt x="100" y="79"/>
                      <a:pt x="100" y="79"/>
                    </a:cubicBezTo>
                    <a:cubicBezTo>
                      <a:pt x="97" y="91"/>
                      <a:pt x="91" y="101"/>
                      <a:pt x="83" y="107"/>
                    </a:cubicBezTo>
                    <a:cubicBezTo>
                      <a:pt x="75" y="113"/>
                      <a:pt x="65" y="117"/>
                      <a:pt x="53" y="117"/>
                    </a:cubicBezTo>
                    <a:cubicBezTo>
                      <a:pt x="41" y="117"/>
                      <a:pt x="31" y="114"/>
                      <a:pt x="24" y="109"/>
                    </a:cubicBezTo>
                    <a:cubicBezTo>
                      <a:pt x="16" y="104"/>
                      <a:pt x="10" y="97"/>
                      <a:pt x="6" y="88"/>
                    </a:cubicBezTo>
                    <a:cubicBezTo>
                      <a:pt x="2" y="78"/>
                      <a:pt x="0" y="68"/>
                      <a:pt x="0" y="58"/>
                    </a:cubicBezTo>
                    <a:cubicBezTo>
                      <a:pt x="0" y="46"/>
                      <a:pt x="3" y="36"/>
                      <a:pt x="7" y="27"/>
                    </a:cubicBezTo>
                    <a:cubicBezTo>
                      <a:pt x="12" y="18"/>
                      <a:pt x="18" y="12"/>
                      <a:pt x="26" y="7"/>
                    </a:cubicBezTo>
                    <a:cubicBezTo>
                      <a:pt x="35" y="2"/>
                      <a:pt x="44" y="0"/>
                      <a:pt x="54" y="0"/>
                    </a:cubicBezTo>
                    <a:cubicBezTo>
                      <a:pt x="65" y="0"/>
                      <a:pt x="74" y="3"/>
                      <a:pt x="82" y="9"/>
                    </a:cubicBezTo>
                    <a:cubicBezTo>
                      <a:pt x="90" y="15"/>
                      <a:pt x="95" y="23"/>
                      <a:pt x="98" y="33"/>
                    </a:cubicBezTo>
                    <a:cubicBezTo>
                      <a:pt x="83" y="36"/>
                      <a:pt x="83" y="36"/>
                      <a:pt x="83" y="36"/>
                    </a:cubicBezTo>
                    <a:cubicBezTo>
                      <a:pt x="81" y="28"/>
                      <a:pt x="77" y="22"/>
                      <a:pt x="72" y="19"/>
                    </a:cubicBezTo>
                    <a:cubicBezTo>
                      <a:pt x="67" y="15"/>
                      <a:pt x="61" y="13"/>
                      <a:pt x="53" y="13"/>
                    </a:cubicBezTo>
                    <a:cubicBezTo>
                      <a:pt x="45" y="13"/>
                      <a:pt x="37" y="15"/>
                      <a:pt x="32" y="19"/>
                    </a:cubicBezTo>
                    <a:cubicBezTo>
                      <a:pt x="26" y="23"/>
                      <a:pt x="22" y="29"/>
                      <a:pt x="19" y="36"/>
                    </a:cubicBezTo>
                    <a:cubicBezTo>
                      <a:pt x="17" y="43"/>
                      <a:pt x="16" y="50"/>
                      <a:pt x="16" y="58"/>
                    </a:cubicBezTo>
                    <a:cubicBezTo>
                      <a:pt x="16" y="67"/>
                      <a:pt x="17" y="75"/>
                      <a:pt x="20" y="83"/>
                    </a:cubicBezTo>
                    <a:cubicBezTo>
                      <a:pt x="23" y="90"/>
                      <a:pt x="27" y="95"/>
                      <a:pt x="33" y="99"/>
                    </a:cubicBezTo>
                    <a:cubicBezTo>
                      <a:pt x="39" y="102"/>
                      <a:pt x="45" y="104"/>
                      <a:pt x="52" y="104"/>
                    </a:cubicBezTo>
                    <a:cubicBezTo>
                      <a:pt x="61" y="104"/>
                      <a:pt x="68" y="102"/>
                      <a:pt x="73" y="97"/>
                    </a:cubicBezTo>
                    <a:cubicBezTo>
                      <a:pt x="79" y="92"/>
                      <a:pt x="83" y="85"/>
                      <a:pt x="85" y="75"/>
                    </a:cubicBezTo>
                    <a:close/>
                  </a:path>
                </a:pathLst>
              </a:custGeom>
              <a:solidFill>
                <a:schemeClr val="bg1"/>
              </a:solidFill>
              <a:ln w="9525">
                <a:noFill/>
                <a:round/>
                <a:headEnd/>
                <a:tailEnd/>
              </a:ln>
            </p:spPr>
            <p:txBody>
              <a:bodyPr/>
              <a:lstStyle/>
              <a:p>
                <a:endParaRPr lang="en-US"/>
              </a:p>
            </p:txBody>
          </p:sp>
        </p:grpSp>
      </p:grpSp>
      <p:cxnSp>
        <p:nvCxnSpPr>
          <p:cNvPr id="6163" name="Straight Arrow Connector 87"/>
          <p:cNvCxnSpPr>
            <a:cxnSpLocks noChangeShapeType="1"/>
          </p:cNvCxnSpPr>
          <p:nvPr/>
        </p:nvCxnSpPr>
        <p:spPr bwMode="auto">
          <a:xfrm flipV="1">
            <a:off x="2003425" y="4114800"/>
            <a:ext cx="969963" cy="1905000"/>
          </a:xfrm>
          <a:prstGeom prst="straightConnector1">
            <a:avLst/>
          </a:prstGeom>
          <a:noFill/>
          <a:ln w="9525" algn="ctr">
            <a:solidFill>
              <a:schemeClr val="tx2"/>
            </a:solidFill>
            <a:round/>
            <a:headEnd/>
            <a:tailEnd type="arrow" w="med" len="med"/>
          </a:ln>
        </p:spPr>
      </p:cxnSp>
      <p:sp>
        <p:nvSpPr>
          <p:cNvPr id="6164" name="TextBox 27"/>
          <p:cNvSpPr txBox="1">
            <a:spLocks noChangeArrowheads="1"/>
          </p:cNvSpPr>
          <p:nvPr/>
        </p:nvSpPr>
        <p:spPr bwMode="auto">
          <a:xfrm>
            <a:off x="2209800" y="5486400"/>
            <a:ext cx="533400" cy="338138"/>
          </a:xfrm>
          <a:prstGeom prst="rect">
            <a:avLst/>
          </a:prstGeom>
          <a:noFill/>
          <a:ln w="9525">
            <a:noFill/>
            <a:miter lim="800000"/>
            <a:headEnd/>
            <a:tailEnd/>
          </a:ln>
        </p:spPr>
        <p:txBody>
          <a:bodyPr>
            <a:spAutoFit/>
          </a:bodyPr>
          <a:lstStyle/>
          <a:p>
            <a:r>
              <a:rPr lang="en-US" sz="1600"/>
              <a:t>CTI</a:t>
            </a:r>
            <a:endParaRPr lang="en-US"/>
          </a:p>
        </p:txBody>
      </p:sp>
      <p:sp>
        <p:nvSpPr>
          <p:cNvPr id="6165" name="Text Box 26"/>
          <p:cNvSpPr txBox="1">
            <a:spLocks noChangeArrowheads="1"/>
          </p:cNvSpPr>
          <p:nvPr/>
        </p:nvSpPr>
        <p:spPr bwMode="auto">
          <a:xfrm>
            <a:off x="152400" y="2590800"/>
            <a:ext cx="1447800" cy="534988"/>
          </a:xfrm>
          <a:prstGeom prst="rect">
            <a:avLst/>
          </a:prstGeom>
          <a:noFill/>
          <a:ln w="9525">
            <a:noFill/>
            <a:miter lim="800000"/>
            <a:headEnd/>
            <a:tailEnd/>
          </a:ln>
        </p:spPr>
        <p:txBody>
          <a:bodyPr lIns="103548" tIns="51774" rIns="103548" bIns="51774">
            <a:spAutoFit/>
          </a:bodyPr>
          <a:lstStyle/>
          <a:p>
            <a:pPr defTabSz="1028700">
              <a:spcBef>
                <a:spcPct val="50000"/>
              </a:spcBef>
            </a:pPr>
            <a:r>
              <a:rPr lang="en-US" altLang="en-US" sz="1400"/>
              <a:t>Click to Call or CRM Connectors</a:t>
            </a:r>
          </a:p>
        </p:txBody>
      </p:sp>
      <p:pic>
        <p:nvPicPr>
          <p:cNvPr id="6166" name="Picture 25" descr="UPC"/>
          <p:cNvPicPr>
            <a:picLocks noChangeAspect="1" noChangeArrowheads="1"/>
          </p:cNvPicPr>
          <p:nvPr/>
        </p:nvPicPr>
        <p:blipFill>
          <a:blip r:embed="rId5" cstate="print"/>
          <a:srcRect/>
          <a:stretch>
            <a:fillRect/>
          </a:stretch>
        </p:blipFill>
        <p:spPr bwMode="auto">
          <a:xfrm>
            <a:off x="1447800" y="2514600"/>
            <a:ext cx="619125" cy="606425"/>
          </a:xfrm>
          <a:prstGeom prst="rect">
            <a:avLst/>
          </a:prstGeom>
          <a:noFill/>
          <a:ln w="9525">
            <a:noFill/>
            <a:miter lim="800000"/>
            <a:headEnd/>
            <a:tailEnd/>
          </a:ln>
        </p:spPr>
      </p:pic>
      <p:cxnSp>
        <p:nvCxnSpPr>
          <p:cNvPr id="6167" name="Straight Arrow Connector 82"/>
          <p:cNvCxnSpPr>
            <a:cxnSpLocks noChangeShapeType="1"/>
          </p:cNvCxnSpPr>
          <p:nvPr/>
        </p:nvCxnSpPr>
        <p:spPr bwMode="auto">
          <a:xfrm>
            <a:off x="2057400" y="2971800"/>
            <a:ext cx="609600" cy="381000"/>
          </a:xfrm>
          <a:prstGeom prst="straightConnector1">
            <a:avLst/>
          </a:prstGeom>
          <a:noFill/>
          <a:ln w="9525" algn="ctr">
            <a:solidFill>
              <a:schemeClr val="tx2"/>
            </a:solidFill>
            <a:round/>
            <a:headEnd/>
            <a:tailEnd type="arrow" w="med" len="med"/>
          </a:ln>
        </p:spPr>
      </p:cxnSp>
      <p:sp>
        <p:nvSpPr>
          <p:cNvPr id="6168" name="TextBox 28"/>
          <p:cNvSpPr txBox="1">
            <a:spLocks noChangeArrowheads="1"/>
          </p:cNvSpPr>
          <p:nvPr/>
        </p:nvSpPr>
        <p:spPr bwMode="auto">
          <a:xfrm>
            <a:off x="2209800" y="1981200"/>
            <a:ext cx="533400" cy="338138"/>
          </a:xfrm>
          <a:prstGeom prst="rect">
            <a:avLst/>
          </a:prstGeom>
          <a:noFill/>
          <a:ln w="9525">
            <a:noFill/>
            <a:miter lim="800000"/>
            <a:headEnd/>
            <a:tailEnd/>
          </a:ln>
        </p:spPr>
        <p:txBody>
          <a:bodyPr>
            <a:spAutoFit/>
          </a:bodyPr>
          <a:lstStyle/>
          <a:p>
            <a:r>
              <a:rPr lang="en-US" sz="1600"/>
              <a:t>CTI</a:t>
            </a:r>
            <a:endParaRPr lang="en-US"/>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381000" y="304800"/>
            <a:ext cx="8229600" cy="792163"/>
          </a:xfrm>
        </p:spPr>
        <p:txBody>
          <a:bodyPr/>
          <a:lstStyle/>
          <a:p>
            <a:r>
              <a:rPr lang="en-US" sz="2800" smtClean="0"/>
              <a:t>CTI support for Multiple Lines</a:t>
            </a:r>
            <a:br>
              <a:rPr lang="en-US" sz="2800" smtClean="0"/>
            </a:br>
            <a:r>
              <a:rPr lang="en-US" sz="2000" smtClean="0"/>
              <a:t>Unified CM 8.6(x)</a:t>
            </a:r>
            <a:endParaRPr lang="en-US" sz="2800" smtClean="0"/>
          </a:p>
        </p:txBody>
      </p:sp>
      <p:sp>
        <p:nvSpPr>
          <p:cNvPr id="7171" name="Content Placeholder 2"/>
          <p:cNvSpPr>
            <a:spLocks noGrp="1"/>
          </p:cNvSpPr>
          <p:nvPr>
            <p:ph idx="1"/>
          </p:nvPr>
        </p:nvSpPr>
        <p:spPr>
          <a:xfrm>
            <a:off x="457200" y="1219200"/>
            <a:ext cx="8229600" cy="4906963"/>
          </a:xfrm>
        </p:spPr>
        <p:txBody>
          <a:bodyPr/>
          <a:lstStyle/>
          <a:p>
            <a:r>
              <a:rPr lang="en-US" smtClean="0"/>
              <a:t>400% improvement from 7.0(1)</a:t>
            </a:r>
          </a:p>
          <a:p>
            <a:r>
              <a:rPr lang="en-US" smtClean="0"/>
              <a:t>CTI now supports 5 CTI-enabled lines (unique DN or shared DNs) per device without requiring additional resources</a:t>
            </a:r>
          </a:p>
          <a:p>
            <a:pPr marL="576263" lvl="2" indent="-236538">
              <a:buClr>
                <a:schemeClr val="tx2"/>
              </a:buClr>
            </a:pPr>
            <a:r>
              <a:rPr lang="en-US" smtClean="0"/>
              <a:t>Previously 1 CTI resource was required per line</a:t>
            </a:r>
          </a:p>
          <a:p>
            <a:r>
              <a:rPr lang="en-US" smtClean="0"/>
              <a:t>Device BHCA must not exceed 6</a:t>
            </a:r>
          </a:p>
          <a:p>
            <a:r>
              <a:rPr lang="en-US" smtClean="0"/>
              <a:t>If total device BHCA exceeds 6 or if the device is configured with more than 5 CTI-enabled DNs, then additional CTI resources are required.</a:t>
            </a:r>
          </a:p>
          <a:p>
            <a:r>
              <a:rPr lang="en-US" smtClean="0"/>
              <a:t>Use the </a:t>
            </a:r>
            <a:r>
              <a:rPr lang="en-US" smtClean="0">
                <a:cs typeface="Arial" charset="0"/>
              </a:rPr>
              <a:t>Cisco Unified Communications Sizing Tool (CUCST) </a:t>
            </a:r>
            <a:r>
              <a:rPr lang="en-US" smtClean="0"/>
              <a:t>to determine the CTI resources required:  </a:t>
            </a:r>
            <a:r>
              <a:rPr lang="en-US" smtClean="0">
                <a:hlinkClick r:id="rId2"/>
              </a:rPr>
              <a:t>http://tools.cisco.com/cucst</a:t>
            </a:r>
            <a:endParaRPr lang="en-US" smtClean="0"/>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274638"/>
            <a:ext cx="8229600" cy="792162"/>
          </a:xfrm>
        </p:spPr>
        <p:txBody>
          <a:bodyPr/>
          <a:lstStyle/>
          <a:p>
            <a:r>
              <a:rPr lang="en-US" sz="2800" smtClean="0"/>
              <a:t>CTI support for Multiple Applications</a:t>
            </a:r>
            <a:br>
              <a:rPr lang="en-US" sz="2800" smtClean="0"/>
            </a:br>
            <a:r>
              <a:rPr lang="en-US" sz="2000" smtClean="0"/>
              <a:t> Unified CM 8.6(x)</a:t>
            </a:r>
            <a:endParaRPr lang="en-US" sz="2800" smtClean="0"/>
          </a:p>
        </p:txBody>
      </p:sp>
      <p:sp>
        <p:nvSpPr>
          <p:cNvPr id="8195" name="Content Placeholder 2"/>
          <p:cNvSpPr>
            <a:spLocks noGrp="1"/>
          </p:cNvSpPr>
          <p:nvPr>
            <p:ph idx="1"/>
          </p:nvPr>
        </p:nvSpPr>
        <p:spPr>
          <a:xfrm>
            <a:off x="457200" y="1219200"/>
            <a:ext cx="8229600" cy="4906963"/>
          </a:xfrm>
        </p:spPr>
        <p:txBody>
          <a:bodyPr/>
          <a:lstStyle/>
          <a:p>
            <a:r>
              <a:rPr lang="en-US" smtClean="0"/>
              <a:t>400% improvement from 7.0(1)</a:t>
            </a:r>
          </a:p>
          <a:p>
            <a:r>
              <a:rPr lang="en-US" smtClean="0"/>
              <a:t>CTI now supports 5 CTI applications per device without requiring additional resources</a:t>
            </a:r>
          </a:p>
          <a:p>
            <a:pPr lvl="1"/>
            <a:r>
              <a:rPr lang="en-US" smtClean="0"/>
              <a:t>Previously 1 CTI resource was required per application</a:t>
            </a:r>
          </a:p>
          <a:p>
            <a:r>
              <a:rPr lang="en-US" smtClean="0"/>
              <a:t>Device BHCA must not exceed 6</a:t>
            </a:r>
          </a:p>
          <a:p>
            <a:r>
              <a:rPr lang="en-US" smtClean="0"/>
              <a:t>If total device BHCA exceeds 6 or if more than 5 CTI applications are connecting to the same device, then additional CTI resources are required.</a:t>
            </a:r>
          </a:p>
          <a:p>
            <a:r>
              <a:rPr lang="en-US" smtClean="0"/>
              <a:t>Use the </a:t>
            </a:r>
            <a:r>
              <a:rPr lang="en-US" smtClean="0">
                <a:cs typeface="Arial" charset="0"/>
              </a:rPr>
              <a:t>Cisco Unified Communications Sizing Tool (CUCST) </a:t>
            </a:r>
            <a:r>
              <a:rPr lang="en-US" smtClean="0"/>
              <a:t>to determine the CTI resources required:  </a:t>
            </a:r>
            <a:r>
              <a:rPr lang="en-US" smtClean="0">
                <a:hlinkClick r:id="rId2"/>
              </a:rPr>
              <a:t>http://tools.cisco.com/cucst</a:t>
            </a:r>
            <a:endParaRPr lang="en-US" smtClean="0"/>
          </a:p>
        </p:txBody>
      </p:sp>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55638" y="304800"/>
            <a:ext cx="8145462" cy="609600"/>
          </a:xfrm>
        </p:spPr>
        <p:txBody>
          <a:bodyPr/>
          <a:lstStyle/>
          <a:p>
            <a:r>
              <a:rPr lang="en-US" smtClean="0"/>
              <a:t>Definition of terms</a:t>
            </a:r>
          </a:p>
        </p:txBody>
      </p:sp>
      <p:sp>
        <p:nvSpPr>
          <p:cNvPr id="3" name="Content Placeholder 2"/>
          <p:cNvSpPr>
            <a:spLocks noGrp="1"/>
          </p:cNvSpPr>
          <p:nvPr>
            <p:ph idx="1"/>
          </p:nvPr>
        </p:nvSpPr>
        <p:spPr>
          <a:xfrm>
            <a:off x="533400" y="990600"/>
            <a:ext cx="8305800" cy="4102100"/>
          </a:xfrm>
        </p:spPr>
        <p:txBody>
          <a:bodyPr/>
          <a:lstStyle/>
          <a:p>
            <a:pPr>
              <a:buFont typeface="Wingdings" pitchFamily="2" charset="2"/>
              <a:buNone/>
              <a:defRPr/>
            </a:pPr>
            <a:r>
              <a:rPr lang="en-US" sz="2000" b="1" dirty="0" smtClean="0"/>
              <a:t>Subscriber</a:t>
            </a:r>
            <a:r>
              <a:rPr lang="en-US" sz="2000" dirty="0" smtClean="0"/>
              <a:t> - a Unified CM server running the CallManager and/or CTI Manager service</a:t>
            </a:r>
            <a:br>
              <a:rPr lang="en-US" sz="2000" dirty="0" smtClean="0"/>
            </a:br>
            <a:endParaRPr lang="en-US" sz="2000" dirty="0" smtClean="0"/>
          </a:p>
          <a:p>
            <a:pPr>
              <a:buFont typeface="Wingdings" pitchFamily="2" charset="2"/>
              <a:buNone/>
              <a:defRPr/>
            </a:pPr>
            <a:r>
              <a:rPr lang="en-US" sz="2000" b="1" dirty="0" smtClean="0"/>
              <a:t>CTI enabled Device </a:t>
            </a:r>
            <a:r>
              <a:rPr lang="en-US" sz="2000" dirty="0" smtClean="0"/>
              <a:t>- a Cisco IP Phone or Virtual device (CTI port, RoutePoint) associated to and used with a CTI application  </a:t>
            </a:r>
          </a:p>
          <a:p>
            <a:pPr lvl="1">
              <a:defRPr/>
            </a:pPr>
            <a:r>
              <a:rPr lang="en-US" sz="1800" dirty="0" smtClean="0">
                <a:ea typeface="+mn-ea"/>
                <a:cs typeface="+mn-cs"/>
              </a:rPr>
              <a:t>A list of CTI supported devices can be found:</a:t>
            </a:r>
          </a:p>
          <a:p>
            <a:pPr lvl="1">
              <a:defRPr/>
            </a:pPr>
            <a:r>
              <a:rPr lang="en-US" sz="1800" dirty="0" smtClean="0">
                <a:ea typeface="+mn-ea"/>
                <a:cs typeface="+mn-cs"/>
                <a:hlinkClick r:id="rId2"/>
              </a:rPr>
              <a:t>http://developer.cisco.com/web/jtapi/wikidocs</a:t>
            </a:r>
            <a:r>
              <a:rPr lang="en-US" sz="1800" dirty="0" smtClean="0">
                <a:ea typeface="+mn-ea"/>
                <a:cs typeface="+mn-cs"/>
              </a:rPr>
              <a:t/>
            </a:r>
            <a:br>
              <a:rPr lang="en-US" sz="1800" dirty="0" smtClean="0">
                <a:ea typeface="+mn-ea"/>
                <a:cs typeface="+mn-cs"/>
              </a:rPr>
            </a:br>
            <a:endParaRPr lang="en-US" sz="1800" dirty="0" smtClean="0">
              <a:ea typeface="+mn-ea"/>
              <a:cs typeface="+mn-cs"/>
            </a:endParaRPr>
          </a:p>
          <a:p>
            <a:pPr>
              <a:buFont typeface="Wingdings" pitchFamily="2" charset="2"/>
              <a:buNone/>
              <a:defRPr/>
            </a:pPr>
            <a:r>
              <a:rPr lang="en-US" sz="2000" b="1" dirty="0" smtClean="0"/>
              <a:t>CTI-enabled line </a:t>
            </a:r>
            <a:r>
              <a:rPr lang="en-US" sz="2000" dirty="0" smtClean="0"/>
              <a:t>- a device DN (unique or shared) enabled for CTI</a:t>
            </a:r>
            <a:br>
              <a:rPr lang="en-US" sz="2000" dirty="0" smtClean="0"/>
            </a:br>
            <a:endParaRPr lang="en-US" sz="2000" dirty="0" smtClean="0"/>
          </a:p>
          <a:p>
            <a:pPr>
              <a:buFont typeface="Wingdings" pitchFamily="2" charset="2"/>
              <a:buNone/>
              <a:defRPr/>
            </a:pPr>
            <a:r>
              <a:rPr lang="en-US" sz="2000" b="1" dirty="0" smtClean="0"/>
              <a:t>CTI Provider </a:t>
            </a:r>
            <a:r>
              <a:rPr lang="en-US" sz="2000" dirty="0" smtClean="0"/>
              <a:t>– a single IP connection between the CTI application and the CTI Manager service running on a Subscriber</a:t>
            </a:r>
            <a:br>
              <a:rPr lang="en-US" sz="2000" dirty="0" smtClean="0"/>
            </a:br>
            <a:endParaRPr lang="en-US" sz="2000" dirty="0" smtClean="0"/>
          </a:p>
          <a:p>
            <a:pPr>
              <a:buFont typeface="Wingdings" pitchFamily="2" charset="2"/>
              <a:buNone/>
              <a:defRPr/>
            </a:pPr>
            <a:r>
              <a:rPr lang="en-US" sz="2000" b="1" dirty="0" smtClean="0"/>
              <a:t>Non-CTI enabled Device </a:t>
            </a:r>
            <a:r>
              <a:rPr lang="en-US" sz="2000" dirty="0" smtClean="0"/>
              <a:t>– a Cisco IP Phone not enabled, associated to, or used with a CTI application</a:t>
            </a: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914400" y="228600"/>
            <a:ext cx="7315200" cy="381000"/>
          </a:xfrm>
        </p:spPr>
        <p:txBody>
          <a:bodyPr/>
          <a:lstStyle/>
          <a:p>
            <a:pPr algn="ctr"/>
            <a:r>
              <a:rPr lang="en-US" sz="2400" smtClean="0"/>
              <a:t>CTI Scalability (</a:t>
            </a:r>
            <a:r>
              <a:rPr lang="en-US" sz="2400" u="sng" smtClean="0"/>
              <a:t>Per Subscriber</a:t>
            </a:r>
            <a:r>
              <a:rPr lang="en-US" sz="2400" smtClean="0"/>
              <a:t>)</a:t>
            </a:r>
          </a:p>
        </p:txBody>
      </p:sp>
      <p:graphicFrame>
        <p:nvGraphicFramePr>
          <p:cNvPr id="4" name="Content Placeholder 3"/>
          <p:cNvGraphicFramePr>
            <a:graphicFrameLocks noGrp="1"/>
          </p:cNvGraphicFramePr>
          <p:nvPr>
            <p:ph idx="1"/>
          </p:nvPr>
        </p:nvGraphicFramePr>
        <p:xfrm>
          <a:off x="914400" y="609600"/>
          <a:ext cx="7315200" cy="6109222"/>
        </p:xfrm>
        <a:graphic>
          <a:graphicData uri="http://schemas.openxmlformats.org/drawingml/2006/table">
            <a:tbl>
              <a:tblPr firstRow="1" bandRow="1">
                <a:tableStyleId>{0E3FDE45-AF77-4B5C-9715-49D594BDF05E}</a:tableStyleId>
              </a:tblPr>
              <a:tblGrid>
                <a:gridCol w="2660072"/>
                <a:gridCol w="4655128"/>
              </a:tblGrid>
              <a:tr h="1066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u="none" strike="noStrike" cap="none" normalizeH="0" baseline="0" dirty="0" smtClean="0">
                          <a:ln>
                            <a:noFill/>
                          </a:ln>
                          <a:effectLst/>
                        </a:rPr>
                        <a:t>Server Class</a:t>
                      </a:r>
                      <a:endParaRPr kumimoji="0" lang="en-US" sz="1400" b="1" i="0" u="none" strike="noStrike" cap="none" normalizeH="0" baseline="0" dirty="0" smtClean="0">
                        <a:ln>
                          <a:noFill/>
                        </a:ln>
                        <a:solidFill>
                          <a:schemeClr val="tx1"/>
                        </a:solidFill>
                        <a:effectLst/>
                        <a:latin typeface="Arial" charset="0"/>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400" u="sng" strike="noStrike" cap="none" normalizeH="0" baseline="0" dirty="0" smtClean="0">
                          <a:ln>
                            <a:noFill/>
                          </a:ln>
                          <a:effectLst/>
                        </a:rPr>
                        <a:t>Unified CM 8.6(x)</a:t>
                      </a:r>
                      <a:endParaRPr kumimoji="0" lang="en-US" sz="1400" b="1" i="0" u="sng" strike="noStrike"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u="none" strike="noStrike" kern="1200" cap="none" normalizeH="0" baseline="0" dirty="0" smtClean="0">
                          <a:ln>
                            <a:noFill/>
                          </a:ln>
                          <a:solidFill>
                            <a:srgbClr val="C00000"/>
                          </a:solidFill>
                          <a:effectLst/>
                          <a:latin typeface="+mn-lt"/>
                          <a:ea typeface="+mn-ea"/>
                          <a:cs typeface="+mn-cs"/>
                        </a:rPr>
                        <a:t>5 Applications per device</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400" b="0" u="none" strike="noStrike" kern="1200" cap="none" normalizeH="0" baseline="0" dirty="0" smtClean="0">
                          <a:ln>
                            <a:noFill/>
                          </a:ln>
                          <a:solidFill>
                            <a:srgbClr val="C00000"/>
                          </a:solidFill>
                          <a:effectLst/>
                          <a:latin typeface="+mn-lt"/>
                          <a:ea typeface="+mn-ea"/>
                          <a:cs typeface="+mn-cs"/>
                        </a:rPr>
                        <a:t>5 lines (unique or shared) per device</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400" b="0" u="none" strike="noStrike" kern="1200" cap="none" normalizeH="0" baseline="0" dirty="0" smtClean="0">
                          <a:ln>
                            <a:noFill/>
                          </a:ln>
                          <a:solidFill>
                            <a:srgbClr val="C00000"/>
                          </a:solidFill>
                          <a:effectLst/>
                          <a:latin typeface="+mn-lt"/>
                          <a:ea typeface="+mn-ea"/>
                          <a:cs typeface="+mn-cs"/>
                        </a:rPr>
                        <a:t>6 Max Device BHCA</a:t>
                      </a:r>
                    </a:p>
                  </a:txBody>
                  <a:tcPr anchor="ctr" horzOverflow="overflow"/>
                </a:tc>
              </a:tr>
              <a:tr h="121310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7816-H4/I4</a:t>
                      </a:r>
                    </a:p>
                    <a:p>
                      <a:pPr marL="0" marR="0" lvl="0" indent="0" algn="ctr" defTabSz="914400" rtl="0" eaLnBrk="1" fontAlgn="base" latinLnBrk="0" hangingPunct="1">
                        <a:lnSpc>
                          <a:spcPct val="100000"/>
                        </a:lnSpc>
                        <a:spcBef>
                          <a:spcPct val="20000"/>
                        </a:spcBef>
                        <a:spcAft>
                          <a:spcPct val="0"/>
                        </a:spcAft>
                        <a:buClrTx/>
                        <a:buSzTx/>
                        <a:buFontTx/>
                        <a:buNone/>
                        <a:tabLst/>
                      </a:pPr>
                      <a:r>
                        <a:rPr lang="en-US" sz="1200" b="1" dirty="0" smtClean="0"/>
                        <a:t>UCS C200</a:t>
                      </a:r>
                      <a:endParaRPr kumimoji="0" lang="en-US" sz="1200" b="1" i="0" u="none" strike="noStrike" cap="none" normalizeH="0" baseline="0" dirty="0" smtClean="0">
                        <a:ln>
                          <a:noFill/>
                        </a:ln>
                        <a:solidFill>
                          <a:schemeClr val="tx1"/>
                        </a:solidFill>
                        <a:effectLst/>
                        <a:latin typeface="Arial" charset="0"/>
                      </a:endParaRPr>
                    </a:p>
                  </a:txBody>
                  <a:tcPr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tab pos="461963" algn="l"/>
                          <a:tab pos="914400" algn="l"/>
                        </a:tabLst>
                        <a:defRPr/>
                      </a:pPr>
                      <a:r>
                        <a:rPr kumimoji="0" lang="en-US" sz="1400" u="none" strike="noStrike" kern="1200" cap="none" normalizeH="0" baseline="0" dirty="0" smtClean="0">
                          <a:ln>
                            <a:noFill/>
                          </a:ln>
                          <a:solidFill>
                            <a:schemeClr val="tx1"/>
                          </a:solidFill>
                          <a:effectLst/>
                          <a:latin typeface="+mn-lt"/>
                          <a:ea typeface="+mn-ea"/>
                          <a:cs typeface="+mn-cs"/>
                        </a:rPr>
                        <a:t>Total devices on Subscriber:  	</a:t>
                      </a:r>
                      <a:r>
                        <a:rPr kumimoji="0" lang="en-US" sz="1400" b="1" u="none" strike="noStrike" kern="1200" cap="none" normalizeH="0" baseline="0" dirty="0" smtClean="0">
                          <a:ln>
                            <a:noFill/>
                          </a:ln>
                          <a:solidFill>
                            <a:schemeClr val="tx1"/>
                          </a:solidFill>
                          <a:effectLst/>
                          <a:latin typeface="+mn-lt"/>
                          <a:ea typeface="+mn-ea"/>
                          <a:cs typeface="+mn-cs"/>
                        </a:rPr>
                        <a:t>500</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u="none" strike="noStrike" kern="1200" cap="none" normalizeH="0" baseline="0" dirty="0" smtClean="0">
                          <a:ln>
                            <a:noFill/>
                          </a:ln>
                          <a:solidFill>
                            <a:schemeClr val="tx1"/>
                          </a:solidFill>
                          <a:effectLst/>
                          <a:latin typeface="+mn-lt"/>
                          <a:ea typeface="+mn-ea"/>
                          <a:cs typeface="+mn-cs"/>
                        </a:rPr>
                        <a:t>CTI enabled devices:            	</a:t>
                      </a:r>
                      <a:r>
                        <a:rPr kumimoji="0" lang="en-US" sz="1400" b="1" u="none" strike="noStrike" kern="1200" cap="none" normalizeH="0" baseline="0" dirty="0" smtClean="0">
                          <a:ln>
                            <a:noFill/>
                          </a:ln>
                          <a:solidFill>
                            <a:schemeClr val="tx1"/>
                          </a:solidFill>
                          <a:effectLst/>
                          <a:latin typeface="+mn-lt"/>
                          <a:ea typeface="+mn-ea"/>
                          <a:cs typeface="+mn-cs"/>
                        </a:rPr>
                        <a:t>100%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u="none" strike="noStrike" kern="1200" cap="none" normalizeH="0" baseline="0" dirty="0" smtClean="0">
                          <a:ln>
                            <a:noFill/>
                          </a:ln>
                          <a:solidFill>
                            <a:schemeClr val="tx1"/>
                          </a:solidFill>
                          <a:effectLst/>
                          <a:latin typeface="+mn-lt"/>
                          <a:ea typeface="+mn-ea"/>
                          <a:cs typeface="+mn-cs"/>
                        </a:rPr>
                        <a:t>Maximum # of CTI </a:t>
                      </a:r>
                      <a:r>
                        <a:rPr kumimoji="0" lang="en-US" sz="1200" b="0" u="none" strike="noStrike" kern="1200" cap="none" normalizeH="0" baseline="0" dirty="0" smtClean="0">
                          <a:ln>
                            <a:noFill/>
                          </a:ln>
                          <a:solidFill>
                            <a:schemeClr val="tx1"/>
                          </a:solidFill>
                          <a:effectLst/>
                          <a:latin typeface="+mn-lt"/>
                          <a:ea typeface="+mn-ea"/>
                          <a:cs typeface="+mn-cs"/>
                        </a:rPr>
                        <a:t>devices:    	500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u="none" strike="noStrike" kern="1200" cap="none" normalizeH="0" baseline="0" dirty="0" smtClean="0">
                          <a:ln>
                            <a:noFill/>
                          </a:ln>
                          <a:solidFill>
                            <a:schemeClr val="tx1"/>
                          </a:solidFill>
                          <a:effectLst/>
                          <a:latin typeface="+mn-lt"/>
                          <a:ea typeface="+mn-ea"/>
                          <a:cs typeface="+mn-cs"/>
                        </a:rPr>
                        <a:t>Maximum # of CTI lines:         	2,500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u="none" strike="noStrike" kern="1200" cap="none" normalizeH="0" baseline="0" dirty="0" smtClean="0">
                          <a:ln>
                            <a:noFill/>
                          </a:ln>
                          <a:solidFill>
                            <a:schemeClr val="tx1"/>
                          </a:solidFill>
                          <a:effectLst/>
                          <a:latin typeface="+mn-lt"/>
                          <a:ea typeface="+mn-ea"/>
                          <a:cs typeface="+mn-cs"/>
                        </a:rPr>
                        <a:t>Maximum # of devices per CTI provider  500</a:t>
                      </a:r>
                    </a:p>
                  </a:txBody>
                  <a:tcPr anchor="ctr" horzOverflow="overflow"/>
                </a:tc>
              </a:tr>
              <a:tr h="1219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u="none" strike="noStrike" cap="none" normalizeH="0" baseline="0" dirty="0" smtClean="0">
                          <a:ln>
                            <a:noFill/>
                          </a:ln>
                          <a:effectLst/>
                        </a:rPr>
                        <a:t>7825-H5/I5</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1200" b="1" dirty="0" smtClean="0"/>
                        <a:t>UCS C200 </a:t>
                      </a:r>
                      <a:endParaRPr kumimoji="0" lang="en-US" sz="1200" b="1" i="0" u="none" strike="noStrike" cap="none" normalizeH="0" baseline="0" dirty="0" smtClean="0">
                        <a:ln>
                          <a:noFill/>
                        </a:ln>
                        <a:solidFill>
                          <a:schemeClr val="tx1"/>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Arial" charset="0"/>
                      </a:endParaRPr>
                    </a:p>
                  </a:txBody>
                  <a:tcPr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u="none" strike="noStrike" kern="1200" cap="none" normalizeH="0" baseline="0" dirty="0" smtClean="0">
                          <a:ln>
                            <a:noFill/>
                          </a:ln>
                          <a:solidFill>
                            <a:schemeClr val="tx1"/>
                          </a:solidFill>
                          <a:effectLst/>
                          <a:latin typeface="+mn-lt"/>
                          <a:ea typeface="+mn-ea"/>
                          <a:cs typeface="+mn-cs"/>
                        </a:rPr>
                        <a:t>Total devices on Subscriber:  	</a:t>
                      </a:r>
                      <a:r>
                        <a:rPr kumimoji="0" lang="en-US" sz="1400" b="1" u="none" strike="noStrike" kern="1200" cap="none" normalizeH="0" baseline="0" dirty="0" smtClean="0">
                          <a:ln>
                            <a:noFill/>
                          </a:ln>
                          <a:solidFill>
                            <a:schemeClr val="tx1"/>
                          </a:solidFill>
                          <a:effectLst/>
                          <a:latin typeface="+mn-lt"/>
                          <a:ea typeface="+mn-ea"/>
                          <a:cs typeface="+mn-cs"/>
                        </a:rPr>
                        <a:t>1,000</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u="none" strike="noStrike" kern="1200" cap="none" normalizeH="0" baseline="0" dirty="0" smtClean="0">
                          <a:ln>
                            <a:noFill/>
                          </a:ln>
                          <a:solidFill>
                            <a:schemeClr val="tx1"/>
                          </a:solidFill>
                          <a:effectLst/>
                          <a:latin typeface="+mn-lt"/>
                          <a:ea typeface="+mn-ea"/>
                          <a:cs typeface="+mn-cs"/>
                        </a:rPr>
                        <a:t>CTI enabled devices:            	</a:t>
                      </a:r>
                      <a:r>
                        <a:rPr kumimoji="0" lang="en-US" sz="1400" b="1" u="none" strike="noStrike" kern="1200" cap="none" normalizeH="0" baseline="0" dirty="0" smtClean="0">
                          <a:ln>
                            <a:noFill/>
                          </a:ln>
                          <a:solidFill>
                            <a:schemeClr val="tx1"/>
                          </a:solidFill>
                          <a:effectLst/>
                          <a:latin typeface="+mn-lt"/>
                          <a:ea typeface="+mn-ea"/>
                          <a:cs typeface="+mn-cs"/>
                        </a:rPr>
                        <a:t>100%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u="none" strike="noStrike" kern="1200" cap="none" normalizeH="0" baseline="0" dirty="0" smtClean="0">
                          <a:ln>
                            <a:noFill/>
                          </a:ln>
                          <a:solidFill>
                            <a:schemeClr val="tx1"/>
                          </a:solidFill>
                          <a:effectLst/>
                          <a:latin typeface="+mn-lt"/>
                          <a:ea typeface="+mn-ea"/>
                          <a:cs typeface="+mn-cs"/>
                        </a:rPr>
                        <a:t>Maximum # of CTI </a:t>
                      </a:r>
                      <a:r>
                        <a:rPr kumimoji="0" lang="en-US" sz="1200" b="0" u="none" strike="noStrike" kern="1200" cap="none" normalizeH="0" baseline="0" dirty="0" smtClean="0">
                          <a:ln>
                            <a:noFill/>
                          </a:ln>
                          <a:solidFill>
                            <a:schemeClr val="tx1"/>
                          </a:solidFill>
                          <a:effectLst/>
                          <a:latin typeface="+mn-lt"/>
                          <a:ea typeface="+mn-ea"/>
                          <a:cs typeface="+mn-cs"/>
                        </a:rPr>
                        <a:t>devices:    	1,000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u="none" strike="noStrike" kern="1200" cap="none" normalizeH="0" baseline="0" dirty="0" smtClean="0">
                          <a:ln>
                            <a:noFill/>
                          </a:ln>
                          <a:solidFill>
                            <a:schemeClr val="tx1"/>
                          </a:solidFill>
                          <a:effectLst/>
                          <a:latin typeface="+mn-lt"/>
                          <a:ea typeface="+mn-ea"/>
                          <a:cs typeface="+mn-cs"/>
                        </a:rPr>
                        <a:t>Maximum # of CTI lines:         	5,000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u="none" strike="noStrike" kern="1200" cap="none" normalizeH="0" baseline="0" dirty="0" smtClean="0">
                          <a:ln>
                            <a:noFill/>
                          </a:ln>
                          <a:solidFill>
                            <a:schemeClr val="tx1"/>
                          </a:solidFill>
                          <a:effectLst/>
                          <a:latin typeface="+mn-lt"/>
                          <a:ea typeface="+mn-ea"/>
                          <a:cs typeface="+mn-cs"/>
                        </a:rPr>
                        <a:t>Maximum # of devices per CTI provider  1,000</a:t>
                      </a:r>
                    </a:p>
                  </a:txBody>
                  <a:tcPr anchor="ctr" horzOverflow="overflow"/>
                </a:tc>
              </a:tr>
              <a:tr h="133502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u="none" strike="noStrike" cap="none" normalizeH="0" baseline="0" dirty="0" smtClean="0">
                          <a:ln>
                            <a:noFill/>
                          </a:ln>
                          <a:effectLst/>
                        </a:rPr>
                        <a:t>7835-H3/I3</a:t>
                      </a:r>
                    </a:p>
                    <a:p>
                      <a:pPr marL="0" marR="0" lvl="0" indent="0" algn="ctr" defTabSz="914400" rtl="0" eaLnBrk="1" fontAlgn="base" latinLnBrk="0" hangingPunct="1">
                        <a:lnSpc>
                          <a:spcPct val="100000"/>
                        </a:lnSpc>
                        <a:spcBef>
                          <a:spcPct val="20000"/>
                        </a:spcBef>
                        <a:spcAft>
                          <a:spcPct val="0"/>
                        </a:spcAft>
                        <a:buClrTx/>
                        <a:buSzTx/>
                        <a:buFontTx/>
                        <a:buNone/>
                        <a:tabLst/>
                      </a:pPr>
                      <a:r>
                        <a:rPr lang="en-US" sz="1200" b="1" dirty="0" smtClean="0"/>
                        <a:t>UCS B200/SAN </a:t>
                      </a:r>
                    </a:p>
                    <a:p>
                      <a:pPr marL="0" marR="0" lvl="0" indent="0" algn="ctr" defTabSz="914400" rtl="0" eaLnBrk="1" fontAlgn="base" latinLnBrk="0" hangingPunct="1">
                        <a:lnSpc>
                          <a:spcPct val="100000"/>
                        </a:lnSpc>
                        <a:spcBef>
                          <a:spcPct val="20000"/>
                        </a:spcBef>
                        <a:spcAft>
                          <a:spcPct val="0"/>
                        </a:spcAft>
                        <a:buClrTx/>
                        <a:buSzTx/>
                        <a:buFontTx/>
                        <a:buNone/>
                        <a:tabLst/>
                      </a:pPr>
                      <a:r>
                        <a:rPr lang="en-US" sz="1200" b="1" dirty="0" smtClean="0"/>
                        <a:t>UCS C210-M1 </a:t>
                      </a:r>
                      <a:endParaRPr kumimoji="0" lang="en-US" sz="1200" b="1" i="0" u="none" strike="noStrike" cap="none" normalizeH="0" baseline="0" dirty="0" smtClean="0">
                        <a:ln>
                          <a:noFill/>
                        </a:ln>
                        <a:solidFill>
                          <a:schemeClr val="tx1"/>
                        </a:solidFill>
                        <a:effectLst/>
                        <a:latin typeface="Arial" charset="0"/>
                      </a:endParaRPr>
                    </a:p>
                  </a:txBody>
                  <a:tcPr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u="none" strike="noStrike" kern="1200" cap="none" normalizeH="0" baseline="0" dirty="0" smtClean="0">
                          <a:ln>
                            <a:noFill/>
                          </a:ln>
                          <a:solidFill>
                            <a:schemeClr val="tx1"/>
                          </a:solidFill>
                          <a:effectLst/>
                          <a:latin typeface="+mn-lt"/>
                          <a:ea typeface="+mn-ea"/>
                          <a:cs typeface="+mn-cs"/>
                        </a:rPr>
                        <a:t>Total devices on Subscriber:  	</a:t>
                      </a:r>
                      <a:r>
                        <a:rPr kumimoji="0" lang="en-US" sz="1400" b="1" u="none" strike="noStrike" kern="1200" cap="none" normalizeH="0" baseline="0" dirty="0" smtClean="0">
                          <a:ln>
                            <a:noFill/>
                          </a:ln>
                          <a:solidFill>
                            <a:schemeClr val="tx1"/>
                          </a:solidFill>
                          <a:effectLst/>
                          <a:latin typeface="+mn-lt"/>
                          <a:ea typeface="+mn-ea"/>
                          <a:cs typeface="+mn-cs"/>
                        </a:rPr>
                        <a:t>2,500</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u="none" strike="noStrike" kern="1200" cap="none" normalizeH="0" baseline="0" dirty="0" smtClean="0">
                          <a:ln>
                            <a:noFill/>
                          </a:ln>
                          <a:solidFill>
                            <a:schemeClr val="tx1"/>
                          </a:solidFill>
                          <a:effectLst/>
                          <a:latin typeface="+mn-lt"/>
                          <a:ea typeface="+mn-ea"/>
                          <a:cs typeface="+mn-cs"/>
                        </a:rPr>
                        <a:t>CTI enabled devices:            	</a:t>
                      </a:r>
                      <a:r>
                        <a:rPr kumimoji="0" lang="en-US" sz="1400" b="1" u="none" strike="noStrike" kern="1200" cap="none" normalizeH="0" baseline="0" dirty="0" smtClean="0">
                          <a:ln>
                            <a:noFill/>
                          </a:ln>
                          <a:solidFill>
                            <a:schemeClr val="tx1"/>
                          </a:solidFill>
                          <a:effectLst/>
                          <a:latin typeface="+mn-lt"/>
                          <a:ea typeface="+mn-ea"/>
                          <a:cs typeface="+mn-cs"/>
                        </a:rPr>
                        <a:t>100%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u="none" strike="noStrike" kern="1200" cap="none" normalizeH="0" baseline="0" dirty="0" smtClean="0">
                          <a:ln>
                            <a:noFill/>
                          </a:ln>
                          <a:solidFill>
                            <a:schemeClr val="tx1"/>
                          </a:solidFill>
                          <a:effectLst/>
                          <a:latin typeface="+mn-lt"/>
                          <a:ea typeface="+mn-ea"/>
                          <a:cs typeface="+mn-cs"/>
                        </a:rPr>
                        <a:t>Maximum # of CTI </a:t>
                      </a:r>
                      <a:r>
                        <a:rPr kumimoji="0" lang="en-US" sz="1200" b="0" u="none" strike="noStrike" kern="1200" cap="none" normalizeH="0" baseline="0" dirty="0" smtClean="0">
                          <a:ln>
                            <a:noFill/>
                          </a:ln>
                          <a:solidFill>
                            <a:schemeClr val="tx1"/>
                          </a:solidFill>
                          <a:effectLst/>
                          <a:latin typeface="+mn-lt"/>
                          <a:ea typeface="+mn-ea"/>
                          <a:cs typeface="+mn-cs"/>
                        </a:rPr>
                        <a:t>devices:    	2,500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u="none" strike="noStrike" kern="1200" cap="none" normalizeH="0" baseline="0" dirty="0" smtClean="0">
                          <a:ln>
                            <a:noFill/>
                          </a:ln>
                          <a:solidFill>
                            <a:schemeClr val="tx1"/>
                          </a:solidFill>
                          <a:effectLst/>
                          <a:latin typeface="+mn-lt"/>
                          <a:ea typeface="+mn-ea"/>
                          <a:cs typeface="+mn-cs"/>
                        </a:rPr>
                        <a:t>Maximum # of CTI lines:         	10,000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u="none" strike="noStrike" kern="1200" cap="none" normalizeH="0" baseline="0" dirty="0" smtClean="0">
                          <a:ln>
                            <a:noFill/>
                          </a:ln>
                          <a:solidFill>
                            <a:schemeClr val="tx1"/>
                          </a:solidFill>
                          <a:effectLst/>
                          <a:latin typeface="+mn-lt"/>
                          <a:ea typeface="+mn-ea"/>
                          <a:cs typeface="+mn-cs"/>
                        </a:rPr>
                        <a:t>Maximum # of devices per CTI provider   2,500</a:t>
                      </a:r>
                    </a:p>
                  </a:txBody>
                  <a:tcPr anchor="ctr" horzOverflow="overflow"/>
                </a:tc>
              </a:tr>
              <a:tr h="126290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u="none" strike="noStrike" cap="none" normalizeH="0" baseline="0" dirty="0" smtClean="0">
                          <a:ln>
                            <a:noFill/>
                          </a:ln>
                          <a:effectLst/>
                        </a:rPr>
                        <a:t>7845-H3/I3</a:t>
                      </a:r>
                    </a:p>
                    <a:p>
                      <a:pPr marL="0" marR="0" lvl="0" indent="0" algn="ctr" defTabSz="914400" rtl="0" eaLnBrk="1" fontAlgn="base" latinLnBrk="0" hangingPunct="1">
                        <a:lnSpc>
                          <a:spcPct val="100000"/>
                        </a:lnSpc>
                        <a:spcBef>
                          <a:spcPct val="20000"/>
                        </a:spcBef>
                        <a:spcAft>
                          <a:spcPct val="0"/>
                        </a:spcAft>
                        <a:buClrTx/>
                        <a:buSzTx/>
                        <a:buFontTx/>
                        <a:buNone/>
                        <a:tabLst/>
                      </a:pPr>
                      <a:r>
                        <a:rPr lang="en-US" sz="1200" b="1" dirty="0" smtClean="0"/>
                        <a:t>UCS B200/SAN </a:t>
                      </a:r>
                    </a:p>
                    <a:p>
                      <a:pPr marL="0" marR="0" lvl="0" indent="0" algn="ctr" defTabSz="914400" rtl="0" eaLnBrk="1" fontAlgn="base" latinLnBrk="0" hangingPunct="1">
                        <a:lnSpc>
                          <a:spcPct val="100000"/>
                        </a:lnSpc>
                        <a:spcBef>
                          <a:spcPct val="20000"/>
                        </a:spcBef>
                        <a:spcAft>
                          <a:spcPct val="0"/>
                        </a:spcAft>
                        <a:buClrTx/>
                        <a:buSzTx/>
                        <a:buFontTx/>
                        <a:buNone/>
                        <a:tabLst/>
                      </a:pPr>
                      <a:r>
                        <a:rPr lang="en-US" sz="1200" b="1" dirty="0" smtClean="0"/>
                        <a:t>UCS C210-M1</a:t>
                      </a:r>
                      <a:endParaRPr kumimoji="0" lang="en-US" sz="1200" b="1" i="0" u="none" strike="noStrike" cap="none" normalizeH="0" baseline="0" dirty="0" smtClean="0">
                        <a:ln>
                          <a:noFill/>
                        </a:ln>
                        <a:solidFill>
                          <a:schemeClr val="tx1"/>
                        </a:solidFill>
                        <a:effectLst/>
                        <a:latin typeface="Arial" charset="0"/>
                      </a:endParaRPr>
                    </a:p>
                  </a:txBody>
                  <a:tcPr anchor="ct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u="none" strike="noStrike" kern="1200" cap="none" normalizeH="0" baseline="0" dirty="0" smtClean="0">
                          <a:ln>
                            <a:noFill/>
                          </a:ln>
                          <a:solidFill>
                            <a:schemeClr val="tx1"/>
                          </a:solidFill>
                          <a:effectLst/>
                          <a:latin typeface="+mn-lt"/>
                          <a:ea typeface="+mn-ea"/>
                          <a:cs typeface="+mn-cs"/>
                        </a:rPr>
                        <a:t>Total devices on Subscriber:  	</a:t>
                      </a:r>
                      <a:r>
                        <a:rPr kumimoji="0" lang="en-US" sz="1400" b="1" u="none" strike="noStrike" kern="1200" cap="none" normalizeH="0" baseline="0" dirty="0" smtClean="0">
                          <a:ln>
                            <a:noFill/>
                          </a:ln>
                          <a:solidFill>
                            <a:schemeClr val="tx1"/>
                          </a:solidFill>
                          <a:effectLst/>
                          <a:latin typeface="+mn-lt"/>
                          <a:ea typeface="+mn-ea"/>
                          <a:cs typeface="+mn-cs"/>
                        </a:rPr>
                        <a:t>10,000</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u="none" strike="noStrike" kern="1200" cap="none" normalizeH="0" baseline="0" dirty="0" smtClean="0">
                          <a:ln>
                            <a:noFill/>
                          </a:ln>
                          <a:solidFill>
                            <a:schemeClr val="tx1"/>
                          </a:solidFill>
                          <a:effectLst/>
                          <a:latin typeface="+mn-lt"/>
                          <a:ea typeface="+mn-ea"/>
                          <a:cs typeface="+mn-cs"/>
                        </a:rPr>
                        <a:t>CTI enabled devices:            	</a:t>
                      </a:r>
                      <a:r>
                        <a:rPr kumimoji="0" lang="en-US" sz="1400" b="1" u="none" strike="noStrike" kern="1200" cap="none" normalizeH="0" baseline="0" dirty="0" smtClean="0">
                          <a:ln>
                            <a:noFill/>
                          </a:ln>
                          <a:solidFill>
                            <a:schemeClr val="tx1"/>
                          </a:solidFill>
                          <a:effectLst/>
                          <a:latin typeface="+mn-lt"/>
                          <a:ea typeface="+mn-ea"/>
                          <a:cs typeface="+mn-cs"/>
                        </a:rPr>
                        <a:t>100%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u="none" strike="noStrike" kern="1200" cap="none" normalizeH="0" baseline="0" dirty="0" smtClean="0">
                          <a:ln>
                            <a:noFill/>
                          </a:ln>
                          <a:solidFill>
                            <a:schemeClr val="tx1"/>
                          </a:solidFill>
                          <a:effectLst/>
                          <a:latin typeface="+mn-lt"/>
                          <a:ea typeface="+mn-ea"/>
                          <a:cs typeface="+mn-cs"/>
                        </a:rPr>
                        <a:t>Maximum # of CTI </a:t>
                      </a:r>
                      <a:r>
                        <a:rPr kumimoji="0" lang="en-US" sz="1200" b="0" u="none" strike="noStrike" kern="1200" cap="none" normalizeH="0" baseline="0" dirty="0" smtClean="0">
                          <a:ln>
                            <a:noFill/>
                          </a:ln>
                          <a:solidFill>
                            <a:schemeClr val="tx1"/>
                          </a:solidFill>
                          <a:effectLst/>
                          <a:latin typeface="+mn-lt"/>
                          <a:ea typeface="+mn-ea"/>
                          <a:cs typeface="+mn-cs"/>
                        </a:rPr>
                        <a:t>devices:    	10,000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b="0" u="none" strike="noStrike" kern="1200" cap="none" normalizeH="0" baseline="0" dirty="0" smtClean="0">
                          <a:ln>
                            <a:noFill/>
                          </a:ln>
                          <a:solidFill>
                            <a:schemeClr val="tx1"/>
                          </a:solidFill>
                          <a:effectLst/>
                          <a:latin typeface="+mn-lt"/>
                          <a:ea typeface="+mn-ea"/>
                          <a:cs typeface="+mn-cs"/>
                        </a:rPr>
                        <a:t>Maximum # of CTI lines:         	50,000</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200" u="none" strike="noStrike" kern="1200" cap="none" normalizeH="0" baseline="0" dirty="0" smtClean="0">
                          <a:ln>
                            <a:noFill/>
                          </a:ln>
                          <a:solidFill>
                            <a:schemeClr val="tx1"/>
                          </a:solidFill>
                          <a:effectLst/>
                          <a:latin typeface="+mn-lt"/>
                          <a:ea typeface="+mn-ea"/>
                          <a:cs typeface="+mn-cs"/>
                        </a:rPr>
                        <a:t>Maximum # of devices per CTI provider  10,000</a:t>
                      </a:r>
                      <a:endParaRPr kumimoji="0" lang="en-US" sz="1200" b="1" u="none" strike="noStrike" kern="1200" cap="none" normalizeH="0" baseline="0" dirty="0" smtClean="0">
                        <a:ln>
                          <a:noFill/>
                        </a:ln>
                        <a:solidFill>
                          <a:schemeClr val="tx1"/>
                        </a:solidFill>
                        <a:effectLst/>
                        <a:latin typeface="+mn-lt"/>
                        <a:ea typeface="+mn-ea"/>
                        <a:cs typeface="+mn-cs"/>
                      </a:endParaRPr>
                    </a:p>
                  </a:txBody>
                  <a:tcPr anchor="ctr" horzOverflow="overflow"/>
                </a:tc>
              </a:tr>
            </a:tbl>
          </a:graphicData>
        </a:graphic>
      </p:graphicFrame>
      <p:sp>
        <p:nvSpPr>
          <p:cNvPr id="10257" name="TextBox 4"/>
          <p:cNvSpPr txBox="1">
            <a:spLocks noChangeArrowheads="1"/>
          </p:cNvSpPr>
          <p:nvPr/>
        </p:nvSpPr>
        <p:spPr bwMode="auto">
          <a:xfrm>
            <a:off x="7010400" y="6172200"/>
            <a:ext cx="1447800" cy="461963"/>
          </a:xfrm>
          <a:prstGeom prst="rect">
            <a:avLst/>
          </a:prstGeom>
          <a:noFill/>
          <a:ln w="9525">
            <a:noFill/>
            <a:miter lim="800000"/>
            <a:headEnd/>
            <a:tailEnd/>
          </a:ln>
        </p:spPr>
        <p:txBody>
          <a:bodyPr>
            <a:spAutoFit/>
          </a:bodyPr>
          <a:lstStyle/>
          <a:p>
            <a:r>
              <a:rPr lang="en-US" sz="1200"/>
              <a:t>See performance note on next slide</a:t>
            </a: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mtClean="0"/>
              <a:t>Performance Note</a:t>
            </a:r>
          </a:p>
        </p:txBody>
      </p:sp>
      <p:sp>
        <p:nvSpPr>
          <p:cNvPr id="3" name="Content Placeholder 2"/>
          <p:cNvSpPr>
            <a:spLocks noGrp="1"/>
          </p:cNvSpPr>
          <p:nvPr>
            <p:ph idx="1"/>
          </p:nvPr>
        </p:nvSpPr>
        <p:spPr/>
        <p:txBody>
          <a:bodyPr/>
          <a:lstStyle/>
          <a:p>
            <a:pPr>
              <a:defRPr/>
            </a:pPr>
            <a:r>
              <a:rPr lang="en-US" dirty="0" smtClean="0"/>
              <a:t>CTI application initialization time for 10,000 lines </a:t>
            </a:r>
            <a:br>
              <a:rPr lang="en-US" dirty="0" smtClean="0"/>
            </a:br>
            <a:r>
              <a:rPr lang="en-US" dirty="0" smtClean="0"/>
              <a:t>(5,000 devices with 2 lines each) is ~3min</a:t>
            </a:r>
          </a:p>
          <a:p>
            <a:pPr lvl="1">
              <a:defRPr/>
            </a:pPr>
            <a:r>
              <a:rPr lang="en-US" dirty="0" smtClean="0"/>
              <a:t>50,000 lines (10,000 devices with 5 lines each) is </a:t>
            </a:r>
            <a:r>
              <a:rPr lang="en-US" dirty="0" smtClean="0">
                <a:solidFill>
                  <a:srgbClr val="C00000"/>
                </a:solidFill>
              </a:rPr>
              <a:t>~19min</a:t>
            </a:r>
          </a:p>
          <a:p>
            <a:pPr marL="236538" lvl="1" indent="-236538">
              <a:buClr>
                <a:schemeClr val="tx2"/>
              </a:buClr>
              <a:buSzPct val="100000"/>
              <a:buFont typeface="Wingdings" pitchFamily="2" charset="2"/>
              <a:buChar char="§"/>
              <a:defRPr/>
            </a:pPr>
            <a:r>
              <a:rPr lang="en-US" sz="2400" dirty="0" smtClean="0">
                <a:ea typeface="+mn-ea"/>
                <a:cs typeface="+mn-cs"/>
              </a:rPr>
              <a:t>Less lines per device results in faster initialization time</a:t>
            </a:r>
          </a:p>
          <a:p>
            <a:pPr>
              <a:defRPr/>
            </a:pPr>
            <a:r>
              <a:rPr lang="en-US" dirty="0" smtClean="0"/>
              <a:t>When using redundant CTI application servers, ensure both primary and backup applications initialize concurrently, so failover performance is minimized</a:t>
            </a:r>
          </a:p>
          <a:p>
            <a:pPr>
              <a:defRPr/>
            </a:pPr>
            <a:r>
              <a:rPr lang="en-US" dirty="0" smtClean="0"/>
              <a:t>Unified CM 8.6(2) initialization for 50k lines will complete in </a:t>
            </a:r>
            <a:r>
              <a:rPr lang="en-US" dirty="0" smtClean="0">
                <a:solidFill>
                  <a:srgbClr val="C00000"/>
                </a:solidFill>
              </a:rPr>
              <a:t>~4min</a:t>
            </a:r>
            <a:r>
              <a:rPr lang="en-US" dirty="0" smtClean="0"/>
              <a:t>  (TESTING IN PROGRESS)</a:t>
            </a:r>
          </a:p>
          <a:p>
            <a:pPr lvl="1">
              <a:defRPr/>
            </a:pPr>
            <a:r>
              <a:rPr lang="en-US" dirty="0" smtClean="0"/>
              <a:t>Results will be posted on the CDN J/TAPI Blogs</a:t>
            </a:r>
          </a:p>
          <a:p>
            <a:pPr lvl="1">
              <a:spcBef>
                <a:spcPts val="600"/>
              </a:spcBef>
              <a:defRPr/>
            </a:pPr>
            <a:r>
              <a:rPr lang="en-US" dirty="0" smtClean="0">
                <a:hlinkClick r:id="rId2"/>
              </a:rPr>
              <a:t>http://developer.cisco.com/web/tapi/blogroll</a:t>
            </a:r>
            <a:r>
              <a:rPr lang="en-US" dirty="0" smtClean="0"/>
              <a:t> </a:t>
            </a:r>
          </a:p>
          <a:p>
            <a:pPr lvl="1">
              <a:spcBef>
                <a:spcPts val="600"/>
              </a:spcBef>
              <a:defRPr/>
            </a:pPr>
            <a:r>
              <a:rPr lang="en-US" dirty="0" smtClean="0">
                <a:hlinkClick r:id="rId2"/>
              </a:rPr>
              <a:t>http://developer.cisco.com/web/jtapi/blogroll</a:t>
            </a:r>
            <a:r>
              <a:rPr lang="en-US" dirty="0" smtClean="0"/>
              <a:t> </a:t>
            </a:r>
          </a:p>
          <a:p>
            <a:pPr lvl="1">
              <a:defRPr/>
            </a:pPr>
            <a:endParaRPr lang="en-US" dirty="0" smtClean="0"/>
          </a:p>
        </p:txBody>
      </p:sp>
    </p:spTree>
  </p:cSld>
  <p:clrMapOvr>
    <a:masterClrMapping/>
  </p:clrMapOvr>
  <p:transition>
    <p:wipe dir="r"/>
  </p:transition>
</p:sld>
</file>

<file path=ppt/theme/theme1.xml><?xml version="1.0" encoding="utf-8"?>
<a:theme xmlns:a="http://schemas.openxmlformats.org/drawingml/2006/main" name="ppt_white_tmplt1_5_07">
  <a:themeElements>
    <a:clrScheme name="Oct_2006_Cisco White Template 1">
      <a:dk1>
        <a:srgbClr val="000000"/>
      </a:dk1>
      <a:lt1>
        <a:srgbClr val="FFFFFF"/>
      </a:lt1>
      <a:dk2>
        <a:srgbClr val="0183B7"/>
      </a:dk2>
      <a:lt2>
        <a:srgbClr val="000000"/>
      </a:lt2>
      <a:accent1>
        <a:srgbClr val="0183B7"/>
      </a:accent1>
      <a:accent2>
        <a:srgbClr val="B21A1A"/>
      </a:accent2>
      <a:accent3>
        <a:srgbClr val="FFFFFF"/>
      </a:accent3>
      <a:accent4>
        <a:srgbClr val="000000"/>
      </a:accent4>
      <a:accent5>
        <a:srgbClr val="AAC1D8"/>
      </a:accent5>
      <a:accent6>
        <a:srgbClr val="A11616"/>
      </a:accent6>
      <a:hlink>
        <a:srgbClr val="83A2CF"/>
      </a:hlink>
      <a:folHlink>
        <a:srgbClr val="EFB525"/>
      </a:folHlink>
    </a:clrScheme>
    <a:fontScheme name="Oct_2006_Cisco White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2"/>
          </a:solidFill>
          <a:prstDash val="solid"/>
          <a:round/>
          <a:headEnd type="none" w="med" len="med"/>
          <a:tailEnd type="none" w="med" len="med"/>
        </a:ln>
        <a:effectLst/>
      </a:spPr>
      <a:bodyPr vert="horz" wrap="none" lIns="82124" tIns="41061" rIns="82124" bIns="41061" numCol="1" anchor="ctr" anchorCtr="0" compatLnSpc="1">
        <a:prstTxWarp prst="textNoShape">
          <a:avLst/>
        </a:prstTxWarp>
        <a:spAutoFit/>
      </a:bodyPr>
      <a:lstStyle>
        <a:defPPr marL="0" marR="0" indent="0" algn="ctr" defTabSz="814388" rtl="0" eaLnBrk="0" fontAlgn="base" latinLnBrk="0" hangingPunct="0">
          <a:lnSpc>
            <a:spcPct val="9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2"/>
          </a:solidFill>
          <a:prstDash val="solid"/>
          <a:round/>
          <a:headEnd type="none" w="med" len="med"/>
          <a:tailEnd type="none" w="med" len="med"/>
        </a:ln>
        <a:effectLst/>
      </a:spPr>
      <a:bodyPr vert="horz" wrap="none" lIns="82124" tIns="41061" rIns="82124" bIns="41061" numCol="1" anchor="ctr" anchorCtr="0" compatLnSpc="1">
        <a:prstTxWarp prst="textNoShape">
          <a:avLst/>
        </a:prstTxWarp>
        <a:spAutoFit/>
      </a:bodyPr>
      <a:lstStyle>
        <a:defPPr marL="0" marR="0" indent="0" algn="ctr" defTabSz="814388" rtl="0" eaLnBrk="0" fontAlgn="base" latinLnBrk="0" hangingPunct="0">
          <a:lnSpc>
            <a:spcPct val="9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Oct_2006_Cisco White Template 1">
        <a:dk1>
          <a:srgbClr val="000000"/>
        </a:dk1>
        <a:lt1>
          <a:srgbClr val="FFFFFF"/>
        </a:lt1>
        <a:dk2>
          <a:srgbClr val="0183B7"/>
        </a:dk2>
        <a:lt2>
          <a:srgbClr val="000000"/>
        </a:lt2>
        <a:accent1>
          <a:srgbClr val="0183B7"/>
        </a:accent1>
        <a:accent2>
          <a:srgbClr val="B21A1A"/>
        </a:accent2>
        <a:accent3>
          <a:srgbClr val="FFFFFF"/>
        </a:accent3>
        <a:accent4>
          <a:srgbClr val="000000"/>
        </a:accent4>
        <a:accent5>
          <a:srgbClr val="AAC1D8"/>
        </a:accent5>
        <a:accent6>
          <a:srgbClr val="A11616"/>
        </a:accent6>
        <a:hlink>
          <a:srgbClr val="83A2CF"/>
        </a:hlink>
        <a:folHlink>
          <a:srgbClr val="EFB52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ppt_white_tmplt1_5_07</Template>
  <TotalTime>2611</TotalTime>
  <Pages>28</Pages>
  <Words>1008</Words>
  <Application>Microsoft Office PowerPoint</Application>
  <PresentationFormat>On-screen Show (4:3)</PresentationFormat>
  <Paragraphs>170</Paragraphs>
  <Slides>12</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6" baseType="lpstr">
      <vt:lpstr>Arial</vt:lpstr>
      <vt:lpstr>Wingdings</vt:lpstr>
      <vt:lpstr>ppt_white_tmplt1_5_07</vt:lpstr>
      <vt:lpstr>Microsoft Office Excel Chart</vt:lpstr>
      <vt:lpstr>Enhanced CTI Scalability for  Unified CM 8.6(x)</vt:lpstr>
      <vt:lpstr>Agenda</vt:lpstr>
      <vt:lpstr>Scalability Enhancements Unified CM 8.6(1)</vt:lpstr>
      <vt:lpstr>Performance improves in each release</vt:lpstr>
      <vt:lpstr>CTI support for Multiple Lines Unified CM 8.6(x)</vt:lpstr>
      <vt:lpstr>CTI support for Multiple Applications  Unified CM 8.6(x)</vt:lpstr>
      <vt:lpstr>Definition of terms</vt:lpstr>
      <vt:lpstr>CTI Scalability (Per Subscriber)</vt:lpstr>
      <vt:lpstr>Performance Note</vt:lpstr>
      <vt:lpstr>Determining CTI Resources Required Unified CM 8.6(1)</vt:lpstr>
      <vt:lpstr>Cisco Unified Communications Sizing Tool (CUCST)</vt:lpstr>
      <vt:lpstr>Slide 12</vt:lpstr>
    </vt:vector>
  </TitlesOfParts>
  <Company>Cisco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Preparing for UC Clients Playbook with customers</dc:title>
  <dc:subject>Guide for Creating Powerpoint Presentations</dc:subject>
  <dc:creator>Stephen Newton</dc:creator>
  <cp:keywords/>
  <dc:description/>
  <cp:lastModifiedBy>Information Technology</cp:lastModifiedBy>
  <cp:revision>218</cp:revision>
  <cp:lastPrinted>1999-01-27T00:54:54Z</cp:lastPrinted>
  <dcterms:created xsi:type="dcterms:W3CDTF">2009-04-28T05:21:47Z</dcterms:created>
  <dcterms:modified xsi:type="dcterms:W3CDTF">2011-07-18T20:34:26Z</dcterms:modified>
</cp:coreProperties>
</file>